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6" r:id="rId6"/>
    <p:sldId id="261" r:id="rId7"/>
    <p:sldId id="267" r:id="rId8"/>
    <p:sldId id="268" r:id="rId9"/>
    <p:sldId id="262" r:id="rId10"/>
    <p:sldId id="269" r:id="rId11"/>
    <p:sldId id="263" r:id="rId12"/>
    <p:sldId id="264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397B7-0FCA-4C3D-A9DA-6F6E6C39358F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4D7AB-C3D4-4D67-8863-843E6D574D4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0771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0F220-E557-4812-B7AE-F7237EBD688B}" type="slidenum">
              <a:rPr lang="en-US" altLang="sk-SK"/>
              <a:pPr>
                <a:spcBef>
                  <a:spcPct val="0"/>
                </a:spcBef>
              </a:pPr>
              <a:t>1</a:t>
            </a:fld>
            <a:endParaRPr lang="en-US" altLang="sk-SK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29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F76CF-B114-472F-96AE-064861543086}" type="slidenum">
              <a:rPr lang="en-US" altLang="sk-SK"/>
              <a:pPr>
                <a:spcBef>
                  <a:spcPct val="0"/>
                </a:spcBef>
              </a:pPr>
              <a:t>2</a:t>
            </a:fld>
            <a:endParaRPr lang="en-US" altLang="sk-S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73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59A038-6992-4A56-8F25-0C54CB7BEA7B}" type="slidenum">
              <a:rPr lang="en-US" altLang="sk-SK"/>
              <a:pPr>
                <a:spcBef>
                  <a:spcPct val="0"/>
                </a:spcBef>
              </a:pPr>
              <a:t>3</a:t>
            </a:fld>
            <a:endParaRPr lang="en-US" altLang="sk-SK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21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60FA71-C854-4D76-9BBA-70B9F7BEE55E}" type="slidenum">
              <a:rPr lang="en-US" altLang="sk-SK"/>
              <a:pPr>
                <a:spcBef>
                  <a:spcPct val="0"/>
                </a:spcBef>
              </a:pPr>
              <a:t>4</a:t>
            </a:fld>
            <a:endParaRPr lang="en-US" alt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0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8A643-0886-48B1-A44A-AD216BD1FA19}" type="slidenum">
              <a:rPr lang="en-US" altLang="sk-SK"/>
              <a:pPr>
                <a:spcBef>
                  <a:spcPct val="0"/>
                </a:spcBef>
              </a:pPr>
              <a:t>6</a:t>
            </a:fld>
            <a:endParaRPr lang="en-US" altLang="sk-SK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56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0AF5A-0D1A-4513-8835-1F141476F8A2}" type="slidenum">
              <a:rPr lang="en-US" altLang="sk-SK"/>
              <a:pPr>
                <a:spcBef>
                  <a:spcPct val="0"/>
                </a:spcBef>
              </a:pPr>
              <a:t>9</a:t>
            </a:fld>
            <a:endParaRPr lang="en-US" altLang="sk-SK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28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233B2B-4D94-44B5-9917-2DF90760FA65}" type="slidenum">
              <a:rPr lang="en-US" altLang="sk-SK"/>
              <a:pPr>
                <a:spcBef>
                  <a:spcPct val="0"/>
                </a:spcBef>
              </a:pPr>
              <a:t>11</a:t>
            </a:fld>
            <a:endParaRPr lang="en-US" altLang="sk-S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81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091A80-F566-4EC4-A3D5-BC2272294718}" type="slidenum">
              <a:rPr lang="en-US" altLang="sk-SK"/>
              <a:pPr>
                <a:spcBef>
                  <a:spcPct val="0"/>
                </a:spcBef>
              </a:pPr>
              <a:t>12</a:t>
            </a:fld>
            <a:endParaRPr lang="en-US" altLang="sk-SK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07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0516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6104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140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4452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2695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50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1543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0091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6000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2767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2882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506-2B37-46B3-AD41-E3F71F5DD8F2}" type="datetimeFigureOut">
              <a:rPr lang="sk-SK" smtClean="0"/>
              <a:pPr/>
              <a:t>26.4.2020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74B4-9338-4929-9297-3F4955D5E3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256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k/url?sa=i&amp;url=https%3A%2F%2Fwww.nahuby.sk%2Fobrazok_detail.php%3Fobrazok_id%3D106761&amp;psig=AOvVaw3DtlveSbFThP4aAM7UuaXr&amp;ust=1588006940659000&amp;source=images&amp;cd=vfe&amp;ved=0CAIQjRxqFwoTCODGk4TJhukCFQAAAAAdAAAAABAD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google.sk/url?sa=i&amp;url=https%3A%2F%2Fbratislava.sme.sk%2Fc%2F20733401%2Fna-svahoch-devinskej-kobyly-rozkvitol-hlavacik-jarny.html&amp;psig=AOvVaw3N_C2c0y1LLIVh6kMrsZhl&amp;ust=1588006882499000&amp;source=images&amp;cd=vfe&amp;ved=0CAIQjRxqFwoTCNCju-TIhukCFQAAAAAdAAAAABA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52968" y="311823"/>
            <a:ext cx="7772400" cy="540584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Lúčne rastliny a huby</a:t>
            </a:r>
            <a:endParaRPr lang="sk-SK" altLang="sk-SK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418454" y="1113835"/>
            <a:ext cx="11267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typické rastliny lúk sú najmä lúčne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trávy a byliny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dirty="0">
                <a:latin typeface="Comic Sans MS" panose="030F0702030302020204" pitchFamily="66" charset="0"/>
              </a:rPr>
              <a:t>n</a:t>
            </a:r>
            <a:r>
              <a:rPr lang="sk-SK" sz="2000" b="1" dirty="0" smtClean="0">
                <a:latin typeface="Comic Sans MS" panose="030F0702030302020204" pitchFamily="66" charset="0"/>
              </a:rPr>
              <a:t>a lúke rastú v určitých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vrstvách</a:t>
            </a:r>
            <a:r>
              <a:rPr lang="sk-SK" sz="2000" b="1" dirty="0" smtClean="0">
                <a:latin typeface="Comic Sans MS" panose="030F0702030302020204" pitchFamily="66" charset="0"/>
              </a:rPr>
              <a:t> (</a:t>
            </a:r>
            <a:r>
              <a:rPr lang="sk-SK" sz="2000" b="1" dirty="0" err="1" smtClean="0">
                <a:latin typeface="Comic Sans MS" panose="030F0702030302020204" pitchFamily="66" charset="0"/>
              </a:rPr>
              <a:t>etážach</a:t>
            </a:r>
            <a:r>
              <a:rPr lang="sk-SK" sz="2000" b="1" dirty="0" smtClean="0">
                <a:latin typeface="Comic Sans MS" panose="030F0702030302020204" pitchFamily="66" charset="0"/>
              </a:rPr>
              <a:t>) obr. si nakresli do zošita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240" y="2633742"/>
            <a:ext cx="5618783" cy="361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6989736" y="2535425"/>
            <a:ext cx="4912962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rstva vyčnievajúcich stebiel a bylín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989736" y="5274606"/>
            <a:ext cx="3099661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koreňová vrstva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989736" y="4780010"/>
            <a:ext cx="3535632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rstva nízkych tráv a bylín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989736" y="3796217"/>
            <a:ext cx="4401518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rstva vysokých stebiel a bylín</a:t>
            </a:r>
            <a:endParaRPr 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umanček kamilkový (harmanček) - účinky, zber a užívanie (ča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520">
            <a:off x="2894348" y="702108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4555493" y="4987774"/>
            <a:ext cx="2640466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Rumanček kamilkový</a:t>
            </a:r>
          </a:p>
        </p:txBody>
      </p:sp>
    </p:spTree>
    <p:extLst>
      <p:ext uri="{BB962C8B-B14F-4D97-AF65-F5344CB8AC3E}">
        <p14:creationId xmlns:p14="http://schemas.microsoft.com/office/powerpoint/2010/main" xmlns="" val="24578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71" y="198774"/>
            <a:ext cx="3355692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Chránené rastliny na lúkach</a:t>
            </a: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sk-SK" alt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654801" y="1892301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16390" name="Picture 11" descr="VÃ½sledok vyhÄ¾adÃ¡vania obrÃ¡zkov pre dopyt pupen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964" y="12211050"/>
            <a:ext cx="693737" cy="46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688150" y="5394202"/>
            <a:ext cx="1960793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Hlaváčik jarný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70243" y="1461052"/>
            <a:ext cx="184731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</a:pP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337352" y="5893377"/>
            <a:ext cx="2635658" cy="964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sk-SK" altLang="sk-SK" sz="2000" b="1" dirty="0" err="1" smtClean="0">
                <a:latin typeface="Comic Sans MS" panose="030F0702030302020204" pitchFamily="66" charset="0"/>
              </a:rPr>
              <a:t>Vstavačovec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 májový</a:t>
            </a:r>
          </a:p>
          <a:p>
            <a:pPr marL="609600" indent="-609600">
              <a:lnSpc>
                <a:spcPct val="150000"/>
              </a:lnSpc>
            </a:pP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Na svahoch Devínskej Kobyly rozkvitol hlaváčik jarný - Bratislava SM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97958">
            <a:off x="398981" y="1593669"/>
            <a:ext cx="5869550" cy="3291840"/>
          </a:xfrm>
          <a:prstGeom prst="rect">
            <a:avLst/>
          </a:prstGeom>
          <a:noFill/>
        </p:spPr>
      </p:pic>
      <p:pic>
        <p:nvPicPr>
          <p:cNvPr id="4100" name="Picture 4" descr="Nahuby.sk - Fotografia - vstavačovec májový pravý Dactylorhiza ..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6658" y="268741"/>
            <a:ext cx="3629025" cy="542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62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573" y="290136"/>
            <a:ext cx="2574016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Huby (jedl</a:t>
            </a: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é huby)</a:t>
            </a: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sk-SK" alt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601913" y="3676650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18437" name="Picture 9" descr="VÃ½sledok vyhÄ¾adÃ¡vania obrÃ¡zkov pre dopyt taneÄnica poÄ¾n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3977">
            <a:off x="273462" y="1396985"/>
            <a:ext cx="4656901" cy="391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VÃ½sledok vyhÄ¾adÃ¡vania obrÃ¡zkov pre dopyt bedÄ¾a vysok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695" y="2897160"/>
            <a:ext cx="3028641" cy="376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9016678" y="4028972"/>
            <a:ext cx="19928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Pečiarka poľná</a:t>
            </a:r>
          </a:p>
        </p:txBody>
      </p:sp>
      <p:sp>
        <p:nvSpPr>
          <p:cNvPr id="3" name="Obdĺžnik 2"/>
          <p:cNvSpPr/>
          <p:nvPr/>
        </p:nvSpPr>
        <p:spPr>
          <a:xfrm>
            <a:off x="5228898" y="2123213"/>
            <a:ext cx="19287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Bedľa vysoká </a:t>
            </a:r>
          </a:p>
        </p:txBody>
      </p:sp>
      <p:sp>
        <p:nvSpPr>
          <p:cNvPr id="4" name="Obdĺžnik 3"/>
          <p:cNvSpPr/>
          <p:nvPr/>
        </p:nvSpPr>
        <p:spPr>
          <a:xfrm>
            <a:off x="1940579" y="5515229"/>
            <a:ext cx="21739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Tanečnica poľná</a:t>
            </a:r>
          </a:p>
        </p:txBody>
      </p:sp>
      <p:pic>
        <p:nvPicPr>
          <p:cNvPr id="11" name="Picture 11" descr="VÃ½sledok vyhÄ¾adÃ¡vania obrÃ¡zkov pre dopyt peÄiarka poÄ¾nÃ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773">
            <a:off x="7489578" y="451956"/>
            <a:ext cx="4450928" cy="333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42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284" y="353977"/>
            <a:ext cx="11246132" cy="345779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Lúčne </a:t>
            </a: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trávy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altLang="sk-SK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zväzkovité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korene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a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dutá stonka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steblo)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>- z plnej časti stonky (kolienka) vyrastá list</a:t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>- steblo je ukončené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súkvetím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, ktoré sa nazýva </a:t>
            </a:r>
            <a:r>
              <a:rPr lang="sk-SK" altLang="sk-SK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klas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latin typeface="Comic Sans MS" panose="030F0702030302020204" pitchFamily="66" charset="0"/>
              </a:rPr>
            </a:br>
            <a:r>
              <a:rPr lang="sk-SK" altLang="sk-SK" sz="2000" b="1" dirty="0">
                <a:latin typeface="Comic Sans MS" panose="030F0702030302020204" pitchFamily="66" charset="0"/>
              </a:rPr>
              <a:t/>
            </a:r>
            <a:br>
              <a:rPr lang="sk-SK" altLang="sk-SK" sz="2000" b="1" dirty="0">
                <a:latin typeface="Comic Sans MS" panose="030F0702030302020204" pitchFamily="66" charset="0"/>
              </a:rPr>
            </a:b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5573713"/>
            <a:ext cx="1223962" cy="10588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altLang="sk-SK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sk-SK" sz="2000" b="1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altLang="sk-SK" sz="2000" b="1" dirty="0" err="1">
                <a:latin typeface="Comic Sans MS" panose="030F0702030302020204" pitchFamily="66" charset="0"/>
              </a:rPr>
              <a:t>Psiarka</a:t>
            </a:r>
            <a:endParaRPr lang="en-US" altLang="sk-SK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73788" y="166528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6149" name="Picture 6" descr="Festuca praten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0" r="31496"/>
          <a:stretch>
            <a:fillRect/>
          </a:stretch>
        </p:blipFill>
        <p:spPr bwMode="auto">
          <a:xfrm rot="21221593">
            <a:off x="8973817" y="1122507"/>
            <a:ext cx="2555030" cy="467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5975350" y="4260851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4319588" y="3905251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6154" name="BlokTextu 1"/>
          <p:cNvSpPr txBox="1">
            <a:spLocks noChangeArrowheads="1"/>
          </p:cNvSpPr>
          <p:nvPr/>
        </p:nvSpPr>
        <p:spPr bwMode="auto">
          <a:xfrm>
            <a:off x="10251332" y="6037836"/>
            <a:ext cx="2406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 err="1">
                <a:latin typeface="Comic Sans MS" panose="030F0702030302020204" pitchFamily="66" charset="0"/>
              </a:rPr>
              <a:t>Kostrava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6155" name="BlokTextu 2"/>
          <p:cNvSpPr txBox="1">
            <a:spLocks noChangeArrowheads="1"/>
          </p:cNvSpPr>
          <p:nvPr/>
        </p:nvSpPr>
        <p:spPr bwMode="auto">
          <a:xfrm>
            <a:off x="5819314" y="6168590"/>
            <a:ext cx="1684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>
                <a:latin typeface="Comic Sans MS" panose="030F0702030302020204" pitchFamily="66" charset="0"/>
              </a:rPr>
              <a:t>Lipnica</a:t>
            </a:r>
          </a:p>
        </p:txBody>
      </p:sp>
      <p:pic>
        <p:nvPicPr>
          <p:cNvPr id="2050" name="Picture 2" descr="Nahuby.sk - Fotografia - psiarka lúčna Alopecurus pratensis L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9699">
            <a:off x="988633" y="2772980"/>
            <a:ext cx="2360821" cy="314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A ANNUA L. – lipnice roční / lipnica ročná | BOTAN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809" y="2785495"/>
            <a:ext cx="3929686" cy="295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3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8510588" y="2320926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8195" name="Picture 6" descr="Dacty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275" y="1061449"/>
            <a:ext cx="28956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245px-Phleum_pratens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7471">
            <a:off x="723244" y="792949"/>
            <a:ext cx="3470300" cy="4633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BlokTextu 3"/>
          <p:cNvSpPr txBox="1">
            <a:spLocks noChangeArrowheads="1"/>
          </p:cNvSpPr>
          <p:nvPr/>
        </p:nvSpPr>
        <p:spPr bwMode="auto">
          <a:xfrm>
            <a:off x="2238133" y="5700774"/>
            <a:ext cx="2303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>
                <a:latin typeface="Comic Sans MS" panose="030F0702030302020204" pitchFamily="66" charset="0"/>
              </a:rPr>
              <a:t>Timotejka</a:t>
            </a:r>
          </a:p>
        </p:txBody>
      </p:sp>
      <p:sp>
        <p:nvSpPr>
          <p:cNvPr id="8199" name="BlokTextu 4"/>
          <p:cNvSpPr txBox="1">
            <a:spLocks noChangeArrowheads="1"/>
          </p:cNvSpPr>
          <p:nvPr/>
        </p:nvSpPr>
        <p:spPr bwMode="auto">
          <a:xfrm>
            <a:off x="5758388" y="5900829"/>
            <a:ext cx="216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 err="1">
                <a:latin typeface="Comic Sans MS" panose="030F0702030302020204" pitchFamily="66" charset="0"/>
              </a:rPr>
              <a:t>Reznačka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8200" name="BlokTextu 5"/>
          <p:cNvSpPr txBox="1">
            <a:spLocks noChangeArrowheads="1"/>
          </p:cNvSpPr>
          <p:nvPr/>
        </p:nvSpPr>
        <p:spPr bwMode="auto">
          <a:xfrm>
            <a:off x="9135770" y="6100884"/>
            <a:ext cx="1866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b="1" dirty="0" err="1">
                <a:latin typeface="Comic Sans MS" panose="030F0702030302020204" pitchFamily="66" charset="0"/>
              </a:rPr>
              <a:t>Mätonoh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Mätonoh mnohokvetý Buriny | Synge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099">
            <a:off x="8382067" y="1310213"/>
            <a:ext cx="3374387" cy="449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68" y="226946"/>
            <a:ext cx="8218487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Byliny na suchých lúkach</a:t>
            </a:r>
            <a:r>
              <a:rPr lang="sk-SK" altLang="sk-SK" sz="2000" b="1" dirty="0">
                <a:latin typeface="Comic Sans MS" panose="030F0702030302020204" pitchFamily="66" charset="0"/>
              </a:rPr>
              <a:t/>
            </a:r>
            <a:br>
              <a:rPr lang="sk-SK" altLang="sk-SK" sz="2000" b="1" dirty="0">
                <a:latin typeface="Comic Sans MS" panose="030F0702030302020204" pitchFamily="66" charset="0"/>
              </a:rPr>
            </a:b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10244" name="Picture 4" descr="Oxeye daisy (Chrysanthemum leucanthemu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16150">
            <a:off x="8568027" y="1088608"/>
            <a:ext cx="3173698" cy="476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726238" y="3690938"/>
            <a:ext cx="184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2887663" y="4789488"/>
            <a:ext cx="184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6254750" y="3348038"/>
            <a:ext cx="184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14" name="Picture 6" descr="VÃ½sledok vyhÄ¾adÃ¡vania obrÃ¡zkov pre dopyt zvonÄ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4927">
            <a:off x="671679" y="1510890"/>
            <a:ext cx="3410028" cy="455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38668" y="6118756"/>
            <a:ext cx="12795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Zvonček </a:t>
            </a:r>
          </a:p>
        </p:txBody>
      </p:sp>
      <p:sp>
        <p:nvSpPr>
          <p:cNvPr id="3" name="Obdĺžnik 2"/>
          <p:cNvSpPr/>
          <p:nvPr/>
        </p:nvSpPr>
        <p:spPr>
          <a:xfrm>
            <a:off x="9932548" y="6040802"/>
            <a:ext cx="15953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Margaréta </a:t>
            </a:r>
          </a:p>
        </p:txBody>
      </p:sp>
      <p:pic>
        <p:nvPicPr>
          <p:cNvPr id="4098" name="Picture 2" descr="Šalvia lekárska | Blog Herbalis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7543">
            <a:off x="4720052" y="554301"/>
            <a:ext cx="3029679" cy="538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254750" y="6118756"/>
            <a:ext cx="10262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Šalvia </a:t>
            </a:r>
          </a:p>
        </p:txBody>
      </p:sp>
    </p:spTree>
    <p:extLst>
      <p:ext uri="{BB962C8B-B14F-4D97-AF65-F5344CB8AC3E}">
        <p14:creationId xmlns:p14="http://schemas.microsoft.com/office/powerpoint/2010/main" xmlns="" val="36483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eranium robertianum - pakost smradľa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582">
            <a:off x="6681852" y="429059"/>
            <a:ext cx="4098073" cy="586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2885603" y="6111812"/>
            <a:ext cx="13612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Rebríček </a:t>
            </a:r>
          </a:p>
        </p:txBody>
      </p:sp>
      <p:sp>
        <p:nvSpPr>
          <p:cNvPr id="7" name="Obdĺžnik 6"/>
          <p:cNvSpPr/>
          <p:nvPr/>
        </p:nvSpPr>
        <p:spPr>
          <a:xfrm>
            <a:off x="10911426" y="5940399"/>
            <a:ext cx="9813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Pakost</a:t>
            </a:r>
            <a:endParaRPr lang="en-US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Jednodruhové liečivé bylinné čaje: Rebríček obyčajný B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8465">
            <a:off x="990183" y="707994"/>
            <a:ext cx="4575773" cy="508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44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7" y="383853"/>
            <a:ext cx="4691063" cy="8567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>
                <a:solidFill>
                  <a:srgbClr val="FF0000"/>
                </a:solidFill>
                <a:latin typeface="Comic Sans MS" panose="030F0702030302020204" pitchFamily="66" charset="0"/>
              </a:rPr>
              <a:t>Byliny na mokrých lúkach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7169151" y="1508126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823340" y="6107542"/>
            <a:ext cx="1295547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Záružlie </a:t>
            </a:r>
          </a:p>
        </p:txBody>
      </p:sp>
      <p:sp>
        <p:nvSpPr>
          <p:cNvPr id="5" name="Obdĺžnik 4"/>
          <p:cNvSpPr/>
          <p:nvPr/>
        </p:nvSpPr>
        <p:spPr>
          <a:xfrm>
            <a:off x="9092164" y="4759199"/>
            <a:ext cx="11977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Iskerník</a:t>
            </a:r>
          </a:p>
        </p:txBody>
      </p:sp>
      <p:pic>
        <p:nvPicPr>
          <p:cNvPr id="6146" name="Picture 2" descr="iskernik-hluznaty-zelena-strecha – Krytina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136">
            <a:off x="6239785" y="513004"/>
            <a:ext cx="5704759" cy="380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huby.sk - Fotografia - záružlie močiarne Caltha palustris 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6758">
            <a:off x="273236" y="1663127"/>
            <a:ext cx="5636783" cy="42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4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751792" y="6132799"/>
            <a:ext cx="12682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Kukučka </a:t>
            </a:r>
          </a:p>
        </p:txBody>
      </p:sp>
      <p:sp>
        <p:nvSpPr>
          <p:cNvPr id="3" name="Obdĺžnik 2"/>
          <p:cNvSpPr/>
          <p:nvPr/>
        </p:nvSpPr>
        <p:spPr>
          <a:xfrm>
            <a:off x="7021678" y="6009688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000" b="1" dirty="0">
                <a:latin typeface="Comic Sans MS" panose="030F0702030302020204" pitchFamily="66" charset="0"/>
              </a:rPr>
              <a:t>Nezábudka</a:t>
            </a:r>
            <a:endParaRPr lang="sk-SK" sz="2000" dirty="0"/>
          </a:p>
        </p:txBody>
      </p:sp>
      <p:pic>
        <p:nvPicPr>
          <p:cNvPr id="7172" name="Picture 4" descr="Nahuby.sk - Fotografia - kukučka lúčna Lychnis flos-cuculi 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0283">
            <a:off x="976589" y="505315"/>
            <a:ext cx="4156360" cy="556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ezábudka močiarna, kont. 0,5 l | E-shop | LUMIGREEN.sk - Váš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5126">
            <a:off x="6269343" y="628422"/>
            <a:ext cx="4631715" cy="499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21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ahuby.sk - Fotografia - jesienka obyčajná Colchicum autumnale 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280" y="420202"/>
            <a:ext cx="7113129" cy="534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160936" y="6137329"/>
            <a:ext cx="5129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Comic Sans MS" panose="030F0702030302020204" pitchFamily="66" charset="0"/>
              </a:rPr>
              <a:t>J</a:t>
            </a:r>
            <a:r>
              <a:rPr lang="sk-SK" sz="2000" b="1" dirty="0" smtClean="0">
                <a:latin typeface="Comic Sans MS" panose="030F0702030302020204" pitchFamily="66" charset="0"/>
              </a:rPr>
              <a:t>esienka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1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278" y="306388"/>
            <a:ext cx="11473931" cy="183487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sk-SK" alt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Liečivé </a:t>
            </a: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rastliny</a:t>
            </a:r>
            <a:b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latin typeface="Comic Sans MS" panose="030F0702030302020204" pitchFamily="66" charset="0"/>
              </a:rPr>
              <a:t>- využívajú sa vo farmaceutickom priemysle na výrobu rôznych liečiv, čajov ...</a:t>
            </a: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altLang="sk-SK" sz="2000" b="1" dirty="0">
                <a:latin typeface="Comic Sans MS" panose="030F0702030302020204" pitchFamily="66" charset="0"/>
              </a:rPr>
              <a:t/>
            </a:r>
            <a:br>
              <a:rPr lang="sk-SK" altLang="sk-SK" sz="2000" b="1" dirty="0">
                <a:latin typeface="Comic Sans MS" panose="030F0702030302020204" pitchFamily="66" charset="0"/>
              </a:rPr>
            </a:b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881938" y="1763713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944813" y="3533775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671888" y="3805238"/>
            <a:ext cx="184731" cy="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244725" y="4289425"/>
            <a:ext cx="184731" cy="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sk-SK" altLang="sk-SK" sz="2000" b="1">
              <a:latin typeface="Comic Sans MS" panose="030F0702030302020204" pitchFamily="66" charset="0"/>
            </a:endParaRPr>
          </a:p>
        </p:txBody>
      </p:sp>
      <p:pic>
        <p:nvPicPr>
          <p:cNvPr id="12" name="Picture 2" descr="Jednodruhové liečivé bylinné čaje: Rebríček obyčajný B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8465">
            <a:off x="7018651" y="1666898"/>
            <a:ext cx="3849011" cy="427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ymus serpyllum - materina dúška | SlovenskeTrvalky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4558">
            <a:off x="1270538" y="1723939"/>
            <a:ext cx="42862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200664" y="6130075"/>
            <a:ext cx="2100255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Dúška materina</a:t>
            </a:r>
          </a:p>
        </p:txBody>
      </p:sp>
      <p:sp>
        <p:nvSpPr>
          <p:cNvPr id="3" name="Obdĺžnik 2"/>
          <p:cNvSpPr/>
          <p:nvPr/>
        </p:nvSpPr>
        <p:spPr>
          <a:xfrm>
            <a:off x="9015319" y="6094603"/>
            <a:ext cx="2422458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b="1" dirty="0">
                <a:latin typeface="Comic Sans MS" panose="030F0702030302020204" pitchFamily="66" charset="0"/>
              </a:rPr>
              <a:t>Rebríček obyčajný</a:t>
            </a:r>
          </a:p>
        </p:txBody>
      </p:sp>
    </p:spTree>
    <p:extLst>
      <p:ext uri="{BB962C8B-B14F-4D97-AF65-F5344CB8AC3E}">
        <p14:creationId xmlns:p14="http://schemas.microsoft.com/office/powerpoint/2010/main" xmlns="" val="18242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106</Words>
  <Application>Microsoft Office PowerPoint</Application>
  <PresentationFormat>Vlastná</PresentationFormat>
  <Paragraphs>47</Paragraphs>
  <Slides>12</Slides>
  <Notes>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balíka Office</vt:lpstr>
      <vt:lpstr>Lúčne rastliny a huby</vt:lpstr>
      <vt:lpstr>Lúčne trávy - zväzkovité korene a dutá stonka (steblo)  - z plnej časti stonky (kolienka) vyrastá list - steblo je ukončené súkvetím, ktoré sa nazýva klas   </vt:lpstr>
      <vt:lpstr>Snímka 3</vt:lpstr>
      <vt:lpstr>Byliny na suchých lúkach </vt:lpstr>
      <vt:lpstr>Snímka 5</vt:lpstr>
      <vt:lpstr>Byliny na mokrých lúkach</vt:lpstr>
      <vt:lpstr>Snímka 7</vt:lpstr>
      <vt:lpstr>Snímka 8</vt:lpstr>
      <vt:lpstr>Liečivé rastliny - využívajú sa vo farmaceutickom priemysle na výrobu rôznych liečiv, čajov ...  </vt:lpstr>
      <vt:lpstr>Snímka 10</vt:lpstr>
      <vt:lpstr>Chránené rastliny na lúkach </vt:lpstr>
      <vt:lpstr>Huby (jedlé huby)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Lúčne rastliny a huby</dc:title>
  <dc:creator>Užívateľ</dc:creator>
  <cp:lastModifiedBy>Peter Bulla</cp:lastModifiedBy>
  <cp:revision>12</cp:revision>
  <dcterms:created xsi:type="dcterms:W3CDTF">2020-04-17T08:13:30Z</dcterms:created>
  <dcterms:modified xsi:type="dcterms:W3CDTF">2020-04-26T17:06:09Z</dcterms:modified>
</cp:coreProperties>
</file>