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7" r:id="rId2"/>
    <p:sldId id="259" r:id="rId3"/>
    <p:sldId id="302" r:id="rId4"/>
    <p:sldId id="288" r:id="rId5"/>
    <p:sldId id="286" r:id="rId6"/>
    <p:sldId id="283" r:id="rId7"/>
    <p:sldId id="289" r:id="rId8"/>
    <p:sldId id="299" r:id="rId9"/>
    <p:sldId id="303" r:id="rId10"/>
    <p:sldId id="304" r:id="rId11"/>
    <p:sldId id="297" r:id="rId12"/>
    <p:sldId id="295" r:id="rId13"/>
    <p:sldId id="291" r:id="rId14"/>
    <p:sldId id="294" r:id="rId15"/>
    <p:sldId id="296" r:id="rId16"/>
    <p:sldId id="275" r:id="rId17"/>
    <p:sldId id="300" r:id="rId18"/>
    <p:sldId id="301" r:id="rId19"/>
    <p:sldId id="305" r:id="rId20"/>
    <p:sldId id="278" r:id="rId2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>
      <p:cViewPr varScale="1">
        <p:scale>
          <a:sx n="120" d="100"/>
          <a:sy n="120" d="100"/>
        </p:scale>
        <p:origin x="117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60802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893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327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93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kst tytułowy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02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0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1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 tytułowy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Tekst tytułowy</a:t>
            </a:r>
          </a:p>
        </p:txBody>
      </p:sp>
      <p:sp>
        <p:nvSpPr>
          <p:cNvPr id="3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9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8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9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kst tytułowy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Tekst tytułowy</a:t>
            </a:r>
          </a:p>
        </p:txBody>
      </p:sp>
      <p:sp>
        <p:nvSpPr>
          <p:cNvPr id="7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4" name="Symbol zastępczy tekstu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kst tytułowy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Tekst tytułowy</a:t>
            </a:r>
          </a:p>
        </p:txBody>
      </p:sp>
      <p:sp>
        <p:nvSpPr>
          <p:cNvPr id="83" name="Symbol zastępczy obrazu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sadomski@um.warszawa.pl" TargetMode="External"/><Relationship Id="rId4" Type="http://schemas.openxmlformats.org/officeDocument/2006/relationships/hyperlink" Target="mailto:acybart@um.warszawa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dglazewska@um.warszawa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8CE70CB7-6D80-4E2F-9FD0-894603476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956376" cy="25725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ytuł 1"/>
          <p:cNvSpPr txBox="1"/>
          <p:nvPr/>
        </p:nvSpPr>
        <p:spPr>
          <a:xfrm>
            <a:off x="486569" y="473165"/>
            <a:ext cx="817086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>
                <a:solidFill>
                  <a:srgbClr val="7D01FF"/>
                </a:solidFill>
              </a:defRPr>
            </a:lvl1pPr>
          </a:lstStyle>
          <a:p>
            <a:r>
              <a:rPr lang="en-US" dirty="0" err="1">
                <a:solidFill>
                  <a:srgbClr val="002060"/>
                </a:solidFill>
              </a:rPr>
              <a:t>Wsparcie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dla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mieszkańców</a:t>
            </a:r>
            <a:r>
              <a:rPr lang="en-US" dirty="0">
                <a:solidFill>
                  <a:srgbClr val="002060"/>
                </a:solidFill>
              </a:rPr>
              <a:t> #1</a:t>
            </a:r>
          </a:p>
        </p:txBody>
      </p:sp>
      <p:pic>
        <p:nvPicPr>
          <p:cNvPr id="157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rostokąt 21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Podtytuł 4"/>
          <p:cNvSpPr txBox="1"/>
          <p:nvPr/>
        </p:nvSpPr>
        <p:spPr>
          <a:xfrm>
            <a:off x="0" y="6488034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  <a:endParaRPr dirty="0"/>
          </a:p>
        </p:txBody>
      </p:sp>
      <p:pic>
        <p:nvPicPr>
          <p:cNvPr id="15" name="Obraz 10" descr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13" y="6264275"/>
            <a:ext cx="485776" cy="54927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ole tekstowe 7">
            <a:extLst>
              <a:ext uri="{FF2B5EF4-FFF2-40B4-BE49-F238E27FC236}">
                <a16:creationId xmlns:a16="http://schemas.microsoft.com/office/drawing/2014/main" id="{EF2820FC-1033-494B-9D84-360CED977955}"/>
              </a:ext>
            </a:extLst>
          </p:cNvPr>
          <p:cNvSpPr txBox="1"/>
          <p:nvPr/>
        </p:nvSpPr>
        <p:spPr>
          <a:xfrm>
            <a:off x="473790" y="935652"/>
            <a:ext cx="8280152" cy="5706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20000"/>
              </a:lnSpc>
              <a:defRPr sz="2300" b="1"/>
            </a:pPr>
            <a:r>
              <a:rPr lang="pl-PL" sz="1200" dirty="0"/>
              <a:t>Dyżury konsultacyjne </a:t>
            </a:r>
          </a:p>
          <a:p>
            <a:pPr defTabSz="457200">
              <a:defRPr sz="2000"/>
            </a:pPr>
            <a:r>
              <a:rPr lang="pl-PL" sz="1200" dirty="0"/>
              <a:t>pomoc w wypełnieniu formularza oraz kwestiach merytorycznych dotyczących m.in. rozwiązań technicznych oraz oszacowania kosztów realizacji</a:t>
            </a:r>
          </a:p>
          <a:p>
            <a:pPr defTabSz="457200">
              <a:lnSpc>
                <a:spcPct val="120000"/>
              </a:lnSpc>
              <a:defRPr sz="2000" b="1"/>
            </a:pPr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dirty="0">
                <a:solidFill>
                  <a:schemeClr val="tx1"/>
                </a:solidFill>
              </a:rPr>
              <a:t>Wydział Promocji Kultury i Sportu:  </a:t>
            </a:r>
            <a:endParaRPr lang="pl-PL" sz="1200" dirty="0" smtClean="0">
              <a:solidFill>
                <a:schemeClr val="tx1"/>
              </a:solidFill>
            </a:endParaRPr>
          </a:p>
          <a:p>
            <a:r>
              <a:rPr lang="pl-PL" sz="1200" dirty="0" smtClean="0">
                <a:solidFill>
                  <a:schemeClr val="tx1"/>
                </a:solidFill>
              </a:rPr>
              <a:t>Kultura – Anna </a:t>
            </a:r>
            <a:r>
              <a:rPr lang="pl-PL" sz="1200" dirty="0" err="1" smtClean="0">
                <a:solidFill>
                  <a:schemeClr val="tx1"/>
                </a:solidFill>
              </a:rPr>
              <a:t>Cybart</a:t>
            </a:r>
            <a:r>
              <a:rPr lang="pl-PL" sz="1200" dirty="0" smtClean="0">
                <a:solidFill>
                  <a:schemeClr val="tx1"/>
                </a:solidFill>
              </a:rPr>
              <a:t> - </a:t>
            </a:r>
            <a:r>
              <a:rPr lang="pl-PL" sz="1200" dirty="0" err="1" smtClean="0">
                <a:solidFill>
                  <a:schemeClr val="tx1"/>
                </a:solidFill>
              </a:rPr>
              <a:t>Godusławska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dirty="0">
                <a:solidFill>
                  <a:schemeClr val="tx1"/>
                </a:solidFill>
              </a:rPr>
              <a:t>Grudzień </a:t>
            </a:r>
          </a:p>
          <a:p>
            <a:r>
              <a:rPr lang="pl-PL" sz="1200" dirty="0">
                <a:solidFill>
                  <a:schemeClr val="tx1"/>
                </a:solidFill>
              </a:rPr>
              <a:t>- poniedziałki, 14:00-15:00</a:t>
            </a:r>
          </a:p>
          <a:p>
            <a:r>
              <a:rPr lang="pl-PL" sz="1200" dirty="0">
                <a:solidFill>
                  <a:schemeClr val="tx1"/>
                </a:solidFill>
              </a:rPr>
              <a:t>kontakt: </a:t>
            </a:r>
            <a:r>
              <a:rPr lang="pl-PL" sz="1200" u="sng" dirty="0">
                <a:solidFill>
                  <a:schemeClr val="tx1"/>
                </a:solidFill>
                <a:hlinkClick r:id="rId4"/>
              </a:rPr>
              <a:t>acybart@um.warszawa.pl</a:t>
            </a:r>
            <a:r>
              <a:rPr lang="pl-PL" sz="1200" u="sng" dirty="0">
                <a:solidFill>
                  <a:schemeClr val="tx1"/>
                </a:solidFill>
              </a:rPr>
              <a:t>, </a:t>
            </a:r>
            <a:r>
              <a:rPr lang="pl-PL" sz="1200" dirty="0">
                <a:solidFill>
                  <a:schemeClr val="tx1"/>
                </a:solidFill>
              </a:rPr>
              <a:t>tel. 22 44 37 028</a:t>
            </a:r>
          </a:p>
          <a:p>
            <a:r>
              <a:rPr lang="pl-PL" sz="1200" dirty="0">
                <a:solidFill>
                  <a:schemeClr val="tx1"/>
                </a:solidFill>
              </a:rPr>
              <a:t>- wtorki, 16:00-17:00</a:t>
            </a:r>
          </a:p>
          <a:p>
            <a:r>
              <a:rPr lang="pl-PL" sz="1200" dirty="0">
                <a:solidFill>
                  <a:schemeClr val="tx1"/>
                </a:solidFill>
              </a:rPr>
              <a:t>kontakt: </a:t>
            </a:r>
            <a:r>
              <a:rPr lang="pl-PL" sz="1200" dirty="0">
                <a:solidFill>
                  <a:schemeClr val="tx1"/>
                </a:solidFill>
                <a:hlinkClick r:id="rId4"/>
              </a:rPr>
              <a:t>acybart@um.warszawa.pl</a:t>
            </a:r>
            <a:r>
              <a:rPr lang="pl-PL" sz="1200" dirty="0">
                <a:solidFill>
                  <a:schemeClr val="tx1"/>
                </a:solidFill>
              </a:rPr>
              <a:t>, tel. 22 44 37 028</a:t>
            </a:r>
          </a:p>
          <a:p>
            <a:r>
              <a:rPr lang="pl-PL" sz="1200" dirty="0">
                <a:solidFill>
                  <a:schemeClr val="tx1"/>
                </a:solidFill>
              </a:rPr>
              <a:t> </a:t>
            </a:r>
            <a:r>
              <a:rPr lang="pl-PL" sz="1200" dirty="0" smtClean="0">
                <a:solidFill>
                  <a:schemeClr val="tx1"/>
                </a:solidFill>
              </a:rPr>
              <a:t>Styczeń 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dirty="0">
                <a:solidFill>
                  <a:schemeClr val="tx1"/>
                </a:solidFill>
              </a:rPr>
              <a:t>- poniedziałki, 12:00-16:00</a:t>
            </a:r>
          </a:p>
          <a:p>
            <a:r>
              <a:rPr lang="pl-PL" sz="1200" dirty="0">
                <a:solidFill>
                  <a:schemeClr val="tx1"/>
                </a:solidFill>
              </a:rPr>
              <a:t>kontakt: </a:t>
            </a:r>
            <a:r>
              <a:rPr lang="pl-PL" sz="1200" dirty="0">
                <a:solidFill>
                  <a:schemeClr val="tx1"/>
                </a:solidFill>
                <a:hlinkClick r:id="rId4"/>
              </a:rPr>
              <a:t>acybart@um.warszawa.pl</a:t>
            </a:r>
            <a:r>
              <a:rPr lang="pl-PL" sz="1200" dirty="0">
                <a:solidFill>
                  <a:schemeClr val="tx1"/>
                </a:solidFill>
              </a:rPr>
              <a:t>, tel. 22 44 37 028</a:t>
            </a:r>
          </a:p>
          <a:p>
            <a:r>
              <a:rPr lang="pl-PL" sz="1200" dirty="0">
                <a:solidFill>
                  <a:schemeClr val="tx1"/>
                </a:solidFill>
              </a:rPr>
              <a:t>- wtorki, 16:00-18:00</a:t>
            </a:r>
          </a:p>
          <a:p>
            <a:r>
              <a:rPr lang="pl-PL" sz="1200" dirty="0">
                <a:solidFill>
                  <a:schemeClr val="tx1"/>
                </a:solidFill>
              </a:rPr>
              <a:t>kontakt: </a:t>
            </a:r>
            <a:r>
              <a:rPr lang="pl-PL" sz="1200" dirty="0">
                <a:solidFill>
                  <a:schemeClr val="tx1"/>
                </a:solidFill>
                <a:hlinkClick r:id="rId4"/>
              </a:rPr>
              <a:t>acybart@um.warszawa.pl</a:t>
            </a:r>
            <a:r>
              <a:rPr lang="pl-PL" sz="1200" dirty="0">
                <a:solidFill>
                  <a:schemeClr val="tx1"/>
                </a:solidFill>
              </a:rPr>
              <a:t>, tel. 22 44 37 </a:t>
            </a:r>
            <a:r>
              <a:rPr lang="pl-PL" sz="1200" dirty="0" smtClean="0">
                <a:solidFill>
                  <a:schemeClr val="tx1"/>
                </a:solidFill>
              </a:rPr>
              <a:t>028</a:t>
            </a:r>
          </a:p>
          <a:p>
            <a:endParaRPr lang="pl-PL" sz="1200" dirty="0" smtClean="0">
              <a:solidFill>
                <a:schemeClr val="tx1"/>
              </a:solidFill>
            </a:endParaRPr>
          </a:p>
          <a:p>
            <a:r>
              <a:rPr lang="pl-PL" sz="1200" dirty="0" smtClean="0">
                <a:solidFill>
                  <a:schemeClr val="tx1"/>
                </a:solidFill>
              </a:rPr>
              <a:t>Sport – Jacek </a:t>
            </a:r>
            <a:r>
              <a:rPr lang="pl-PL" sz="1200" dirty="0" err="1" smtClean="0">
                <a:solidFill>
                  <a:schemeClr val="tx1"/>
                </a:solidFill>
              </a:rPr>
              <a:t>Sadomski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dirty="0">
                <a:solidFill>
                  <a:schemeClr val="tx1"/>
                </a:solidFill>
              </a:rPr>
              <a:t>Grudzień </a:t>
            </a:r>
          </a:p>
          <a:p>
            <a:r>
              <a:rPr lang="pl-PL" sz="1200" dirty="0">
                <a:solidFill>
                  <a:schemeClr val="tx1"/>
                </a:solidFill>
              </a:rPr>
              <a:t>- poniedziałki, 14:00-15:00</a:t>
            </a:r>
          </a:p>
          <a:p>
            <a:r>
              <a:rPr lang="pl-PL" sz="1200" dirty="0">
                <a:solidFill>
                  <a:schemeClr val="tx1"/>
                </a:solidFill>
              </a:rPr>
              <a:t>kontakt: </a:t>
            </a:r>
            <a:r>
              <a:rPr lang="pl-PL" sz="1200" dirty="0" smtClean="0">
                <a:solidFill>
                  <a:schemeClr val="tx1"/>
                </a:solidFill>
                <a:hlinkClick r:id="rId5"/>
              </a:rPr>
              <a:t>jsadomski@um.warszawa.pl</a:t>
            </a:r>
            <a:r>
              <a:rPr lang="pl-PL" sz="1200" dirty="0">
                <a:solidFill>
                  <a:schemeClr val="tx1"/>
                </a:solidFill>
              </a:rPr>
              <a:t>, tel. 22 44 </a:t>
            </a:r>
            <a:r>
              <a:rPr lang="pl-PL" sz="1200" dirty="0" smtClean="0">
                <a:solidFill>
                  <a:schemeClr val="tx1"/>
                </a:solidFill>
              </a:rPr>
              <a:t>36 902</a:t>
            </a:r>
          </a:p>
          <a:p>
            <a:r>
              <a:rPr lang="pl-PL" sz="1200" dirty="0" smtClean="0">
                <a:solidFill>
                  <a:schemeClr val="tx1"/>
                </a:solidFill>
              </a:rPr>
              <a:t>- </a:t>
            </a:r>
            <a:r>
              <a:rPr lang="pl-PL" sz="1200" dirty="0">
                <a:solidFill>
                  <a:schemeClr val="tx1"/>
                </a:solidFill>
              </a:rPr>
              <a:t>wtorki, 16:00-17:00</a:t>
            </a:r>
          </a:p>
          <a:p>
            <a:r>
              <a:rPr lang="pl-PL" sz="1200" dirty="0">
                <a:solidFill>
                  <a:schemeClr val="tx1"/>
                </a:solidFill>
              </a:rPr>
              <a:t>kontakt: </a:t>
            </a:r>
            <a:r>
              <a:rPr lang="pl-PL" sz="1200" dirty="0" smtClean="0">
                <a:solidFill>
                  <a:schemeClr val="tx1"/>
                </a:solidFill>
                <a:hlinkClick r:id="rId5"/>
              </a:rPr>
              <a:t>jsadomski@um.warszawa.pl</a:t>
            </a:r>
            <a:r>
              <a:rPr lang="pl-PL" sz="1200" dirty="0">
                <a:solidFill>
                  <a:schemeClr val="tx1"/>
                </a:solidFill>
              </a:rPr>
              <a:t>, tel. 22 44 36 902</a:t>
            </a:r>
          </a:p>
          <a:p>
            <a:r>
              <a:rPr lang="pl-PL" sz="1200" dirty="0">
                <a:solidFill>
                  <a:schemeClr val="tx1"/>
                </a:solidFill>
              </a:rPr>
              <a:t> </a:t>
            </a:r>
            <a:r>
              <a:rPr lang="pl-PL" sz="1200" dirty="0" smtClean="0">
                <a:solidFill>
                  <a:schemeClr val="tx1"/>
                </a:solidFill>
              </a:rPr>
              <a:t>Styczeń 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dirty="0">
                <a:solidFill>
                  <a:schemeClr val="tx1"/>
                </a:solidFill>
              </a:rPr>
              <a:t>- poniedziałki, 12:00-16:00</a:t>
            </a:r>
          </a:p>
          <a:p>
            <a:r>
              <a:rPr lang="pl-PL" sz="1200" dirty="0">
                <a:solidFill>
                  <a:schemeClr val="tx1"/>
                </a:solidFill>
              </a:rPr>
              <a:t>kontakt: </a:t>
            </a:r>
            <a:r>
              <a:rPr lang="pl-PL" sz="1200" dirty="0" smtClean="0">
                <a:solidFill>
                  <a:schemeClr val="tx1"/>
                </a:solidFill>
                <a:hlinkClick r:id="rId5"/>
              </a:rPr>
              <a:t>jsadomski@um.warszawa.pl</a:t>
            </a:r>
            <a:r>
              <a:rPr lang="pl-PL" sz="1200" dirty="0">
                <a:solidFill>
                  <a:schemeClr val="tx1"/>
                </a:solidFill>
              </a:rPr>
              <a:t>, tel. 22 44 36 902</a:t>
            </a:r>
          </a:p>
          <a:p>
            <a:r>
              <a:rPr lang="pl-PL" sz="1200" dirty="0" smtClean="0">
                <a:solidFill>
                  <a:schemeClr val="tx1"/>
                </a:solidFill>
              </a:rPr>
              <a:t>- </a:t>
            </a:r>
            <a:r>
              <a:rPr lang="pl-PL" sz="1200" dirty="0">
                <a:solidFill>
                  <a:schemeClr val="tx1"/>
                </a:solidFill>
              </a:rPr>
              <a:t>wtorki, 16:00-18:00</a:t>
            </a:r>
          </a:p>
          <a:p>
            <a:r>
              <a:rPr lang="pl-PL" sz="1200" dirty="0">
                <a:solidFill>
                  <a:schemeClr val="tx1"/>
                </a:solidFill>
              </a:rPr>
              <a:t>kontakt: </a:t>
            </a:r>
            <a:r>
              <a:rPr lang="pl-PL" sz="1200" dirty="0" smtClean="0">
                <a:solidFill>
                  <a:schemeClr val="tx1"/>
                </a:solidFill>
                <a:hlinkClick r:id="rId5"/>
              </a:rPr>
              <a:t>jsadomski@um.warszawa.pl</a:t>
            </a:r>
            <a:r>
              <a:rPr lang="pl-PL" sz="1200" dirty="0">
                <a:solidFill>
                  <a:schemeClr val="tx1"/>
                </a:solidFill>
              </a:rPr>
              <a:t>, tel. 22 44 36 902</a:t>
            </a:r>
          </a:p>
          <a:p>
            <a:pPr defTabSz="457200">
              <a:lnSpc>
                <a:spcPct val="120000"/>
              </a:lnSpc>
              <a:defRPr sz="2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55416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ytuł 1"/>
          <p:cNvSpPr txBox="1"/>
          <p:nvPr/>
        </p:nvSpPr>
        <p:spPr>
          <a:xfrm>
            <a:off x="333144" y="179074"/>
            <a:ext cx="366279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3200" b="1">
                <a:solidFill>
                  <a:srgbClr val="7D01FF"/>
                </a:solidFill>
              </a:defRPr>
            </a:lvl1pPr>
          </a:lstStyle>
          <a:p>
            <a:r>
              <a:rPr lang="en-US" dirty="0" err="1">
                <a:solidFill>
                  <a:srgbClr val="002060"/>
                </a:solidFill>
              </a:rPr>
              <a:t>Wsparcie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dla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mieszkańców</a:t>
            </a:r>
            <a:r>
              <a:rPr lang="en-US" dirty="0">
                <a:solidFill>
                  <a:srgbClr val="002060"/>
                </a:solidFill>
              </a:rPr>
              <a:t> #</a:t>
            </a:r>
            <a:r>
              <a:rPr lang="pl-PL" dirty="0">
                <a:solidFill>
                  <a:srgbClr val="002060"/>
                </a:solidFill>
              </a:rPr>
              <a:t>2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57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rostokąt 21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Podtytuł 4"/>
          <p:cNvSpPr txBox="1"/>
          <p:nvPr/>
        </p:nvSpPr>
        <p:spPr>
          <a:xfrm>
            <a:off x="0" y="6488034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  <a:endParaRPr dirty="0"/>
          </a:p>
        </p:txBody>
      </p:sp>
      <p:pic>
        <p:nvPicPr>
          <p:cNvPr id="15" name="Obraz 10" descr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13" y="6264275"/>
            <a:ext cx="485776" cy="54927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ole tekstowe 7">
            <a:extLst>
              <a:ext uri="{FF2B5EF4-FFF2-40B4-BE49-F238E27FC236}">
                <a16:creationId xmlns:a16="http://schemas.microsoft.com/office/drawing/2014/main" id="{937334E9-2014-4676-8695-D582C50AB369}"/>
              </a:ext>
            </a:extLst>
          </p:cNvPr>
          <p:cNvSpPr txBox="1"/>
          <p:nvPr/>
        </p:nvSpPr>
        <p:spPr>
          <a:xfrm>
            <a:off x="468313" y="1417507"/>
            <a:ext cx="8327912" cy="264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20000"/>
              </a:lnSpc>
              <a:defRPr sz="2000" b="1"/>
            </a:pPr>
            <a:endParaRPr lang="pl-PL" sz="1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8592"/>
            <a:ext cx="4256544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457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rostokąt 21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Podtytuł 4"/>
          <p:cNvSpPr txBox="1"/>
          <p:nvPr/>
        </p:nvSpPr>
        <p:spPr>
          <a:xfrm>
            <a:off x="0" y="6488034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  <a:endParaRPr dirty="0"/>
          </a:p>
        </p:txBody>
      </p:sp>
      <p:pic>
        <p:nvPicPr>
          <p:cNvPr id="15" name="Obraz 10" descr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13" y="6264275"/>
            <a:ext cx="485776" cy="549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33" y="332656"/>
            <a:ext cx="8370533" cy="859611"/>
          </a:xfrm>
          <a:prstGeom prst="rect">
            <a:avLst/>
          </a:prstGeom>
        </p:spPr>
      </p:pic>
      <p:sp>
        <p:nvSpPr>
          <p:cNvPr id="10" name="pole tekstowe 8"/>
          <p:cNvSpPr txBox="1">
            <a:spLocks noGrp="1"/>
          </p:cNvSpPr>
          <p:nvPr>
            <p:ph type="body" idx="1"/>
          </p:nvPr>
        </p:nvSpPr>
        <p:spPr>
          <a:xfrm>
            <a:off x="386733" y="1265292"/>
            <a:ext cx="8229600" cy="35855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20000"/>
              </a:lnSpc>
              <a:defRPr sz="2000"/>
            </a:pPr>
            <a:r>
              <a:rPr lang="pl-PL" sz="2000" b="1" dirty="0">
                <a:solidFill>
                  <a:srgbClr val="00B0F0"/>
                </a:solidFill>
              </a:rPr>
              <a:t>Drogi:</a:t>
            </a:r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 smtClean="0"/>
              <a:t>Budowa </a:t>
            </a:r>
            <a:r>
              <a:rPr lang="pl-PL" sz="2000" dirty="0"/>
              <a:t>ronda na skrzyżowaniu ul. Przewodowa – ul. Strzygłowska (</a:t>
            </a:r>
            <a:r>
              <a:rPr lang="pl-PL" sz="2000" dirty="0" smtClean="0"/>
              <a:t>2020-2021)</a:t>
            </a:r>
            <a:endParaRPr lang="pl-PL" sz="2000" dirty="0"/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/>
              <a:t>Budowa ciągu ul. Trzykrotki oraz ul. Bylicowej (</a:t>
            </a:r>
            <a:r>
              <a:rPr lang="pl-PL" sz="2000" dirty="0" smtClean="0"/>
              <a:t>2019-2022)</a:t>
            </a:r>
            <a:endParaRPr lang="pl-PL" sz="2000" dirty="0"/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/>
              <a:t>Budowa ul. Kwiatów Polskich (</a:t>
            </a:r>
            <a:r>
              <a:rPr lang="pl-PL" sz="2000" dirty="0" smtClean="0"/>
              <a:t>2019-2021)</a:t>
            </a:r>
            <a:endParaRPr lang="pl-PL" sz="2000" dirty="0"/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/>
              <a:t>Budowa ciągu ul. </a:t>
            </a:r>
            <a:r>
              <a:rPr lang="pl-PL" sz="2000" dirty="0" err="1"/>
              <a:t>Tawułkowej</a:t>
            </a:r>
            <a:r>
              <a:rPr lang="pl-PL" sz="2000" dirty="0"/>
              <a:t> oraz ul. Liliowej (</a:t>
            </a:r>
            <a:r>
              <a:rPr lang="pl-PL" sz="2000" dirty="0" smtClean="0"/>
              <a:t>2019-2023)</a:t>
            </a:r>
            <a:endParaRPr lang="pl-PL" sz="2000" dirty="0"/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/>
              <a:t>Budowa ul. Celulozy (</a:t>
            </a:r>
            <a:r>
              <a:rPr lang="pl-PL" sz="2000" dirty="0" smtClean="0"/>
              <a:t>2019-2023)</a:t>
            </a:r>
            <a:endParaRPr lang="pl-PL" sz="2000" dirty="0"/>
          </a:p>
          <a:p>
            <a:pPr defTabSz="457200">
              <a:lnSpc>
                <a:spcPct val="120000"/>
              </a:lnSpc>
              <a:defRPr sz="2000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4579387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ytuł 1"/>
          <p:cNvSpPr txBox="1"/>
          <p:nvPr/>
        </p:nvSpPr>
        <p:spPr>
          <a:xfrm>
            <a:off x="486569" y="473165"/>
            <a:ext cx="817086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>
                <a:solidFill>
                  <a:srgbClr val="7D01FF"/>
                </a:solidFill>
              </a:defRPr>
            </a:lvl1pPr>
          </a:lstStyle>
          <a:p>
            <a:r>
              <a:rPr lang="pl-PL" dirty="0">
                <a:solidFill>
                  <a:srgbClr val="002060"/>
                </a:solidFill>
              </a:rPr>
              <a:t>Plany inwestycyjne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57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rostokąt 21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Podtytuł 4"/>
          <p:cNvSpPr txBox="1"/>
          <p:nvPr/>
        </p:nvSpPr>
        <p:spPr>
          <a:xfrm>
            <a:off x="0" y="6488034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  <a:endParaRPr dirty="0"/>
          </a:p>
        </p:txBody>
      </p:sp>
      <p:pic>
        <p:nvPicPr>
          <p:cNvPr id="15" name="Obraz 10" descr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13" y="6264275"/>
            <a:ext cx="485776" cy="54927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ole tekstowe 8"/>
          <p:cNvSpPr txBox="1"/>
          <p:nvPr/>
        </p:nvSpPr>
        <p:spPr>
          <a:xfrm>
            <a:off x="197768" y="1443653"/>
            <a:ext cx="8748464" cy="34163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20000"/>
              </a:lnSpc>
              <a:defRPr sz="2000"/>
            </a:pPr>
            <a:r>
              <a:rPr lang="pl-PL" sz="2000" b="1" dirty="0">
                <a:solidFill>
                  <a:srgbClr val="00B0F0"/>
                </a:solidFill>
              </a:rPr>
              <a:t>Edukacja:</a:t>
            </a:r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 smtClean="0"/>
              <a:t>Montaż </a:t>
            </a:r>
            <a:r>
              <a:rPr lang="pl-PL" sz="2000" dirty="0"/>
              <a:t>instalacji fotowoltaicznej w </a:t>
            </a:r>
            <a:r>
              <a:rPr lang="pl-PL" sz="2000" dirty="0" smtClean="0"/>
              <a:t>SP Bajkowa, SP Króla Maciusia, SP Wilgi, ZSP Kadetów, LO </a:t>
            </a:r>
            <a:r>
              <a:rPr lang="pl-PL" sz="2000" dirty="0" err="1" smtClean="0"/>
              <a:t>Halna</a:t>
            </a:r>
            <a:r>
              <a:rPr lang="pl-PL" sz="2000" dirty="0" smtClean="0"/>
              <a:t>, LO Alpejska, Przedszkole Wilgi, Przedszkole Korkowa, Żłobek Trakt Lubelski (2019-2020)</a:t>
            </a:r>
            <a:endParaRPr lang="pl-PL" sz="2000" dirty="0"/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/>
              <a:t>Rozbudowa i modernizacja Przedszkola nr 110 przy ul. Bystrzyckiej (</a:t>
            </a:r>
            <a:r>
              <a:rPr lang="pl-PL" sz="2000" dirty="0" smtClean="0"/>
              <a:t>2021-2022);</a:t>
            </a:r>
            <a:endParaRPr lang="pl-PL" sz="2000" dirty="0"/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/>
              <a:t>Budowa  hali  lekkoatletycznej przy Szkole Podstawowej nr 124 przy                              ul. Bartoszyckiej (</a:t>
            </a:r>
            <a:r>
              <a:rPr lang="pl-PL" sz="2000" dirty="0" smtClean="0"/>
              <a:t>2022-2023);</a:t>
            </a:r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 smtClean="0"/>
              <a:t>Budowa i rozbudowa infrastruktury sportowej, rekreacyjnej w przedszkolach i szkołach podstawowych (2021-2022)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727347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rostokąt 21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Podtytuł 4"/>
          <p:cNvSpPr txBox="1"/>
          <p:nvPr/>
        </p:nvSpPr>
        <p:spPr>
          <a:xfrm>
            <a:off x="0" y="6488034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  <a:endParaRPr dirty="0"/>
          </a:p>
        </p:txBody>
      </p:sp>
      <p:pic>
        <p:nvPicPr>
          <p:cNvPr id="15" name="Obraz 10" descr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13" y="6264275"/>
            <a:ext cx="485776" cy="549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33" y="332656"/>
            <a:ext cx="8370533" cy="859611"/>
          </a:xfrm>
          <a:prstGeom prst="rect">
            <a:avLst/>
          </a:prstGeom>
        </p:spPr>
      </p:pic>
      <p:sp>
        <p:nvSpPr>
          <p:cNvPr id="11" name="pole tekstowe 8"/>
          <p:cNvSpPr txBox="1">
            <a:spLocks noGrp="1"/>
          </p:cNvSpPr>
          <p:nvPr>
            <p:ph type="body" idx="1"/>
          </p:nvPr>
        </p:nvSpPr>
        <p:spPr>
          <a:xfrm>
            <a:off x="386733" y="1052736"/>
            <a:ext cx="8229600" cy="45259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20000"/>
              </a:lnSpc>
              <a:defRPr sz="2000"/>
            </a:pPr>
            <a:r>
              <a:rPr lang="pl-PL" sz="2000" b="1" dirty="0"/>
              <a:t>Pozostałe:</a:t>
            </a:r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 smtClean="0"/>
              <a:t>Budowa </a:t>
            </a:r>
            <a:r>
              <a:rPr lang="pl-PL" sz="2000" dirty="0"/>
              <a:t>odwodnienia terenów w </a:t>
            </a:r>
            <a:r>
              <a:rPr lang="pl-PL" sz="2000" dirty="0" smtClean="0"/>
              <a:t>osiedlach na terenie Dzielnicy (2020-2021);</a:t>
            </a:r>
            <a:endParaRPr lang="pl-PL" sz="2000" dirty="0"/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/>
              <a:t>Modernizacja Ośrodka Sportowego w Miedzeszynie (</a:t>
            </a:r>
            <a:r>
              <a:rPr lang="pl-PL" sz="2000" dirty="0" smtClean="0"/>
              <a:t>2023-2024);</a:t>
            </a:r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 smtClean="0"/>
              <a:t>Montaż instalacji fotowoltaicznej w Urząd Dzielnicy, WCK Żegańska 1 (2020);</a:t>
            </a:r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 smtClean="0"/>
              <a:t>Budowa Centrum Aktywności Międzypokoleniowej (2020-2022)</a:t>
            </a:r>
            <a:endParaRPr lang="pl-PL" sz="2000" dirty="0"/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/>
              <a:t>Przebudowa targowiska przy ul. Walcowniczej 14  oraz  zagospodarowanie przyległego terenu zieleni (</a:t>
            </a:r>
            <a:r>
              <a:rPr lang="pl-PL" sz="2000" dirty="0" smtClean="0"/>
              <a:t>2020-2021);</a:t>
            </a:r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 smtClean="0"/>
              <a:t>Wymiana </a:t>
            </a:r>
            <a:r>
              <a:rPr lang="pl-PL" sz="2000" dirty="0"/>
              <a:t>bezklasowych urządzeń grzewczych na paliwo stałe wraz z przystosowaniem pomieszczeń lokali mieszkalnych w budynkach </a:t>
            </a:r>
            <a:r>
              <a:rPr lang="pl-PL" sz="2000" dirty="0" smtClean="0"/>
              <a:t>komunalnych (2020-2022)</a:t>
            </a:r>
            <a:endParaRPr lang="pl-PL" sz="2000" dirty="0"/>
          </a:p>
          <a:p>
            <a:pPr defTabSz="457200">
              <a:lnSpc>
                <a:spcPct val="120000"/>
              </a:lnSpc>
              <a:defRPr sz="2000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6882007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rostokąt 21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Podtytuł 4"/>
          <p:cNvSpPr txBox="1"/>
          <p:nvPr/>
        </p:nvSpPr>
        <p:spPr>
          <a:xfrm>
            <a:off x="0" y="6488034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  <a:endParaRPr dirty="0"/>
          </a:p>
        </p:txBody>
      </p:sp>
      <p:pic>
        <p:nvPicPr>
          <p:cNvPr id="15" name="Obraz 10" descr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13" y="6264275"/>
            <a:ext cx="485776" cy="549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33" y="332656"/>
            <a:ext cx="8370533" cy="859611"/>
          </a:xfrm>
          <a:prstGeom prst="rect">
            <a:avLst/>
          </a:prstGeom>
        </p:spPr>
      </p:pic>
      <p:sp>
        <p:nvSpPr>
          <p:cNvPr id="11" name="pole tekstowe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/>
              <a:t>Budowa Południowej Obwodnicy Warszawy (GDDKiA)</a:t>
            </a:r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/>
              <a:t>Rozbudowa ul. Wał Miedzeszyński na odc. od ronda ul. Trakt Lubelski do POW (ZMID)</a:t>
            </a:r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/>
              <a:t>Rozbudowa ul. Trakt Lubelski na odc. od ul. Zwoleńskiej do ul. Borowieckiej (ZMID)</a:t>
            </a:r>
          </a:p>
          <a:p>
            <a:pPr marL="342900" indent="-342900" defTabSz="457200">
              <a:lnSpc>
                <a:spcPct val="120000"/>
              </a:lnSpc>
              <a:buFontTx/>
              <a:buChar char="-"/>
              <a:defRPr sz="2000"/>
            </a:pPr>
            <a:r>
              <a:rPr lang="pl-PL" sz="2000" dirty="0"/>
              <a:t>Prace na linii kolejowej nr 7 Warszawa Wschodnia Osobowa – Dorohusk na odcinku Warszawa- Otwock – Dęblin- Lublin (PKP)</a:t>
            </a:r>
          </a:p>
        </p:txBody>
      </p:sp>
    </p:spTree>
    <p:extLst>
      <p:ext uri="{BB962C8B-B14F-4D97-AF65-F5344CB8AC3E}">
        <p14:creationId xmlns:p14="http://schemas.microsoft.com/office/powerpoint/2010/main" val="17257588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Budżet partycypacyjny</a:t>
            </a:r>
          </a:p>
        </p:txBody>
      </p:sp>
      <p:pic>
        <p:nvPicPr>
          <p:cNvPr id="286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Picture 5" descr="Picture 5"/>
          <p:cNvPicPr>
            <a:picLocks noChangeAspect="1"/>
          </p:cNvPicPr>
          <p:nvPr/>
        </p:nvPicPr>
        <p:blipFill>
          <a:blip r:embed="rId3" cstate="print"/>
          <a:srcRect r="63937"/>
          <a:stretch>
            <a:fillRect/>
          </a:stretch>
        </p:blipFill>
        <p:spPr>
          <a:xfrm>
            <a:off x="6516688" y="6423025"/>
            <a:ext cx="384176" cy="384175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ymbol zastępczy numeru slajdu 2"/>
          <p:cNvSpPr txBox="1">
            <a:spLocks noGrp="1"/>
          </p:cNvSpPr>
          <p:nvPr>
            <p:ph type="sldNum" sz="quarter" idx="4294967295"/>
          </p:nvPr>
        </p:nvSpPr>
        <p:spPr>
          <a:xfrm>
            <a:off x="8880018" y="65185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sp>
        <p:nvSpPr>
          <p:cNvPr id="289" name="Tytuł 1"/>
          <p:cNvSpPr txBox="1"/>
          <p:nvPr/>
        </p:nvSpPr>
        <p:spPr>
          <a:xfrm>
            <a:off x="35496" y="188640"/>
            <a:ext cx="9150350" cy="1274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120000"/>
              </a:lnSpc>
              <a:defRPr sz="3200" b="1"/>
            </a:lvl1pPr>
          </a:lstStyle>
          <a:p>
            <a:r>
              <a:rPr lang="pl-PL" dirty="0"/>
              <a:t>Przykłady pomysłów zrealizowanych </a:t>
            </a:r>
            <a:br>
              <a:rPr lang="pl-PL" dirty="0"/>
            </a:br>
            <a:r>
              <a:rPr lang="pl-PL" dirty="0"/>
              <a:t>w ramach budżetu obywatelskiego</a:t>
            </a:r>
          </a:p>
        </p:txBody>
      </p:sp>
      <p:sp>
        <p:nvSpPr>
          <p:cNvPr id="290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1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2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3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4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5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6" name="Prostokąt 15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C0000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Podtytuł 4"/>
          <p:cNvSpPr txBox="1"/>
          <p:nvPr/>
        </p:nvSpPr>
        <p:spPr>
          <a:xfrm>
            <a:off x="0" y="6488033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</a:p>
        </p:txBody>
      </p:sp>
      <p:pic>
        <p:nvPicPr>
          <p:cNvPr id="298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303"/>
            <a:ext cx="636588" cy="8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rostokąt 1"/>
          <p:cNvSpPr/>
          <p:nvPr/>
        </p:nvSpPr>
        <p:spPr>
          <a:xfrm>
            <a:off x="1895242" y="5578801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>
                <a:latin typeface="Open Sans"/>
              </a:rPr>
              <a:t>Pumptrack</a:t>
            </a:r>
            <a:r>
              <a:rPr lang="pl-PL" b="1" dirty="0">
                <a:latin typeface="Open Sans"/>
              </a:rPr>
              <a:t> Falenica - tor rowerowy dla każdego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608131"/>
            <a:ext cx="4572001" cy="34199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Budżet partycypacyjny</a:t>
            </a:r>
          </a:p>
        </p:txBody>
      </p:sp>
      <p:pic>
        <p:nvPicPr>
          <p:cNvPr id="286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Picture 5" descr="Picture 5"/>
          <p:cNvPicPr>
            <a:picLocks noChangeAspect="1"/>
          </p:cNvPicPr>
          <p:nvPr/>
        </p:nvPicPr>
        <p:blipFill>
          <a:blip r:embed="rId3" cstate="print"/>
          <a:srcRect r="63937"/>
          <a:stretch>
            <a:fillRect/>
          </a:stretch>
        </p:blipFill>
        <p:spPr>
          <a:xfrm>
            <a:off x="6516688" y="6423025"/>
            <a:ext cx="384176" cy="384175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ymbol zastępczy numeru slajdu 2"/>
          <p:cNvSpPr txBox="1">
            <a:spLocks noGrp="1"/>
          </p:cNvSpPr>
          <p:nvPr>
            <p:ph type="sldNum" sz="quarter" idx="4294967295"/>
          </p:nvPr>
        </p:nvSpPr>
        <p:spPr>
          <a:xfrm>
            <a:off x="8880018" y="65185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sp>
        <p:nvSpPr>
          <p:cNvPr id="289" name="Tytuł 1"/>
          <p:cNvSpPr txBox="1"/>
          <p:nvPr/>
        </p:nvSpPr>
        <p:spPr>
          <a:xfrm>
            <a:off x="0" y="116632"/>
            <a:ext cx="9150350" cy="1274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120000"/>
              </a:lnSpc>
              <a:defRPr sz="3200" b="1"/>
            </a:lvl1pPr>
          </a:lstStyle>
          <a:p>
            <a:r>
              <a:rPr lang="pl-PL" dirty="0"/>
              <a:t>Przykłady pomysłów zrealizowanych </a:t>
            </a:r>
            <a:br>
              <a:rPr lang="pl-PL" dirty="0"/>
            </a:br>
            <a:r>
              <a:rPr lang="pl-PL" dirty="0"/>
              <a:t>w ramach budżetu obywatelskiego</a:t>
            </a:r>
          </a:p>
        </p:txBody>
      </p:sp>
      <p:sp>
        <p:nvSpPr>
          <p:cNvPr id="290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1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2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3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4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5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6" name="Prostokąt 15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C0000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Podtytuł 4"/>
          <p:cNvSpPr txBox="1"/>
          <p:nvPr/>
        </p:nvSpPr>
        <p:spPr>
          <a:xfrm>
            <a:off x="0" y="6488033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</a:p>
        </p:txBody>
      </p:sp>
      <p:pic>
        <p:nvPicPr>
          <p:cNvPr id="298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303"/>
            <a:ext cx="636588" cy="8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rostokąt 1"/>
          <p:cNvSpPr/>
          <p:nvPr/>
        </p:nvSpPr>
        <p:spPr>
          <a:xfrm>
            <a:off x="691952" y="562950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Open Sans"/>
              </a:rPr>
              <a:t>Leśny </a:t>
            </a:r>
            <a:r>
              <a:rPr lang="pl-PL" b="1" dirty="0" err="1">
                <a:latin typeface="Open Sans"/>
              </a:rPr>
              <a:t>parkour</a:t>
            </a:r>
            <a:r>
              <a:rPr lang="pl-PL" b="1" dirty="0">
                <a:latin typeface="Open Sans"/>
              </a:rPr>
              <a:t>, boisko i plac zabaw przy ul. Mrówczej w Międzylesiu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47" y="1511296"/>
            <a:ext cx="6865506" cy="34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2977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Budżet partycypacyjny</a:t>
            </a:r>
          </a:p>
        </p:txBody>
      </p:sp>
      <p:pic>
        <p:nvPicPr>
          <p:cNvPr id="286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Picture 5" descr="Picture 5"/>
          <p:cNvPicPr>
            <a:picLocks noChangeAspect="1"/>
          </p:cNvPicPr>
          <p:nvPr/>
        </p:nvPicPr>
        <p:blipFill>
          <a:blip r:embed="rId3" cstate="print"/>
          <a:srcRect r="63937"/>
          <a:stretch>
            <a:fillRect/>
          </a:stretch>
        </p:blipFill>
        <p:spPr>
          <a:xfrm>
            <a:off x="6516688" y="6423025"/>
            <a:ext cx="384176" cy="384175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ymbol zastępczy numeru slajdu 2"/>
          <p:cNvSpPr txBox="1">
            <a:spLocks noGrp="1"/>
          </p:cNvSpPr>
          <p:nvPr>
            <p:ph type="sldNum" sz="quarter" idx="4294967295"/>
          </p:nvPr>
        </p:nvSpPr>
        <p:spPr>
          <a:xfrm>
            <a:off x="8880018" y="65185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sp>
        <p:nvSpPr>
          <p:cNvPr id="289" name="Tytuł 1"/>
          <p:cNvSpPr txBox="1"/>
          <p:nvPr/>
        </p:nvSpPr>
        <p:spPr>
          <a:xfrm>
            <a:off x="0" y="116632"/>
            <a:ext cx="9150350" cy="1274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120000"/>
              </a:lnSpc>
              <a:defRPr sz="3200" b="1"/>
            </a:lvl1pPr>
          </a:lstStyle>
          <a:p>
            <a:r>
              <a:rPr lang="pl-PL" dirty="0"/>
              <a:t>Przykłady pomysłów zrealizowanych </a:t>
            </a:r>
            <a:br>
              <a:rPr lang="pl-PL" dirty="0"/>
            </a:br>
            <a:r>
              <a:rPr lang="pl-PL" dirty="0"/>
              <a:t>w ramach budżetu obywatelskiego</a:t>
            </a:r>
          </a:p>
        </p:txBody>
      </p:sp>
      <p:sp>
        <p:nvSpPr>
          <p:cNvPr id="290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1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2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3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4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5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6" name="Prostokąt 15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C0000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Podtytuł 4"/>
          <p:cNvSpPr txBox="1"/>
          <p:nvPr/>
        </p:nvSpPr>
        <p:spPr>
          <a:xfrm>
            <a:off x="0" y="6488033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</a:p>
        </p:txBody>
      </p:sp>
      <p:pic>
        <p:nvPicPr>
          <p:cNvPr id="298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303"/>
            <a:ext cx="636588" cy="8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rostokąt 1"/>
          <p:cNvSpPr/>
          <p:nvPr/>
        </p:nvSpPr>
        <p:spPr>
          <a:xfrm>
            <a:off x="1403648" y="5645237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Tężnia solna (</a:t>
            </a:r>
            <a:r>
              <a:rPr lang="pl-PL" dirty="0" err="1"/>
              <a:t>niesolankowa</a:t>
            </a:r>
            <a:r>
              <a:rPr lang="pl-PL" dirty="0"/>
              <a:t>) z wykorzystaniem aerozolu solnego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4" y="1562277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4346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Budżet partycypacyjny</a:t>
            </a:r>
          </a:p>
        </p:txBody>
      </p:sp>
      <p:pic>
        <p:nvPicPr>
          <p:cNvPr id="286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Picture 5" descr="Picture 5"/>
          <p:cNvPicPr>
            <a:picLocks noChangeAspect="1"/>
          </p:cNvPicPr>
          <p:nvPr/>
        </p:nvPicPr>
        <p:blipFill>
          <a:blip r:embed="rId3" cstate="print"/>
          <a:srcRect r="63937"/>
          <a:stretch>
            <a:fillRect/>
          </a:stretch>
        </p:blipFill>
        <p:spPr>
          <a:xfrm>
            <a:off x="6516688" y="6423025"/>
            <a:ext cx="384176" cy="384175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ymbol zastępczy numeru slajdu 2"/>
          <p:cNvSpPr txBox="1">
            <a:spLocks noGrp="1"/>
          </p:cNvSpPr>
          <p:nvPr>
            <p:ph type="sldNum" sz="quarter" idx="4294967295"/>
          </p:nvPr>
        </p:nvSpPr>
        <p:spPr>
          <a:xfrm>
            <a:off x="8880018" y="65185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sp>
        <p:nvSpPr>
          <p:cNvPr id="289" name="Tytuł 1"/>
          <p:cNvSpPr txBox="1"/>
          <p:nvPr/>
        </p:nvSpPr>
        <p:spPr>
          <a:xfrm>
            <a:off x="0" y="116632"/>
            <a:ext cx="9150350" cy="1274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120000"/>
              </a:lnSpc>
              <a:defRPr sz="3200" b="1"/>
            </a:lvl1pPr>
          </a:lstStyle>
          <a:p>
            <a:r>
              <a:rPr lang="pl-PL" dirty="0"/>
              <a:t>Przykłady pomysłów zrealizowanych </a:t>
            </a:r>
            <a:br>
              <a:rPr lang="pl-PL" dirty="0"/>
            </a:br>
            <a:r>
              <a:rPr lang="pl-PL" dirty="0"/>
              <a:t>w ramach budżetu obywatelskiego</a:t>
            </a:r>
          </a:p>
        </p:txBody>
      </p:sp>
      <p:sp>
        <p:nvSpPr>
          <p:cNvPr id="290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1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2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3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4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5" name="Podtytuł 4"/>
          <p:cNvSpPr txBox="1"/>
          <p:nvPr/>
        </p:nvSpPr>
        <p:spPr>
          <a:xfrm>
            <a:off x="152400" y="6495573"/>
            <a:ext cx="914400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t>m.st. Warszawa | Lorem ipsum dolor sit amet</a:t>
            </a:r>
          </a:p>
        </p:txBody>
      </p:sp>
      <p:sp>
        <p:nvSpPr>
          <p:cNvPr id="296" name="Prostokąt 15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C0000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Podtytuł 4"/>
          <p:cNvSpPr txBox="1"/>
          <p:nvPr/>
        </p:nvSpPr>
        <p:spPr>
          <a:xfrm>
            <a:off x="0" y="6488033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</a:p>
        </p:txBody>
      </p:sp>
      <p:pic>
        <p:nvPicPr>
          <p:cNvPr id="298" name="Picture 7" descr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303"/>
            <a:ext cx="636588" cy="8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rostokąt 1"/>
          <p:cNvSpPr/>
          <p:nvPr/>
        </p:nvSpPr>
        <p:spPr>
          <a:xfrm>
            <a:off x="1785538" y="565615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Wiaty rowerowe przy szkołach – projekt </a:t>
            </a:r>
            <a:r>
              <a:rPr lang="pl-PL" dirty="0" err="1" smtClean="0"/>
              <a:t>ogólnomiejski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25" y="1363878"/>
            <a:ext cx="3072377" cy="410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965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ytuł 1"/>
          <p:cNvSpPr txBox="1"/>
          <p:nvPr/>
        </p:nvSpPr>
        <p:spPr>
          <a:xfrm>
            <a:off x="486569" y="465087"/>
            <a:ext cx="817086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>
                <a:solidFill>
                  <a:srgbClr val="7D01FF"/>
                </a:solidFill>
              </a:defRPr>
            </a:lvl1pPr>
          </a:lstStyle>
          <a:p>
            <a:r>
              <a:rPr lang="pl-PL" dirty="0" smtClean="0">
                <a:solidFill>
                  <a:srgbClr val="002060"/>
                </a:solidFill>
              </a:rPr>
              <a:t>Nowa </a:t>
            </a:r>
            <a:r>
              <a:rPr lang="pl-PL" dirty="0" err="1" smtClean="0">
                <a:solidFill>
                  <a:srgbClr val="002060"/>
                </a:solidFill>
              </a:rPr>
              <a:t>kamapnia</a:t>
            </a:r>
            <a:r>
              <a:rPr lang="pl-PL" dirty="0" smtClean="0">
                <a:solidFill>
                  <a:srgbClr val="002060"/>
                </a:solidFill>
              </a:rPr>
              <a:t> informacyjna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1" name="Prostokąt 21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Podtytuł 4"/>
          <p:cNvSpPr txBox="1"/>
          <p:nvPr/>
        </p:nvSpPr>
        <p:spPr>
          <a:xfrm>
            <a:off x="0" y="6488034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  <a:endParaRPr dirty="0"/>
          </a:p>
        </p:txBody>
      </p:sp>
      <p:pic>
        <p:nvPicPr>
          <p:cNvPr id="23" name="Obraz 10" descr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13" y="6264275"/>
            <a:ext cx="485776" cy="549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84982"/>
            <a:ext cx="3316832" cy="465313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51101"/>
            <a:ext cx="3617218" cy="137630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70869"/>
            <a:ext cx="1969008" cy="27736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457200" y="1425711"/>
            <a:ext cx="8229600" cy="4525964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300" b="1"/>
            </a:pPr>
            <a:r>
              <a:rPr lang="pl-PL" dirty="0"/>
              <a:t>Koordynator ds. budżetu obywatelskiego </a:t>
            </a:r>
            <a:br>
              <a:rPr lang="pl-PL" dirty="0"/>
            </a:br>
            <a:r>
              <a:rPr lang="pl-PL" dirty="0"/>
              <a:t>w Dzielnicy </a:t>
            </a:r>
            <a:r>
              <a:rPr lang="pl-PL" dirty="0" smtClean="0"/>
              <a:t>Wawer</a:t>
            </a:r>
            <a:endParaRPr lang="pl-PL" dirty="0"/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1900"/>
            </a:pPr>
            <a:endParaRPr lang="pl-PL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000"/>
            </a:pPr>
            <a:r>
              <a:rPr lang="pl-PL" sz="2800" dirty="0" smtClean="0"/>
              <a:t>Dorota Głażewska</a:t>
            </a:r>
            <a:endParaRPr lang="pl-PL" sz="280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000"/>
            </a:pPr>
            <a:r>
              <a:rPr lang="pl-PL" sz="2800" dirty="0" smtClean="0">
                <a:uFill>
                  <a:solidFill>
                    <a:srgbClr val="0000FF"/>
                  </a:solidFill>
                </a:uFill>
                <a:hlinkClick r:id="rId2"/>
              </a:rPr>
              <a:t>dglazewska@um.warszawa.pl</a:t>
            </a:r>
            <a:endParaRPr lang="pl-PL" sz="2800" dirty="0" smtClean="0">
              <a:uFill>
                <a:solidFill>
                  <a:srgbClr val="0000FF"/>
                </a:solidFill>
              </a:uFill>
            </a:endParaRP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000"/>
            </a:pPr>
            <a:r>
              <a:rPr lang="pl-PL" sz="2800" dirty="0" smtClean="0">
                <a:uFill>
                  <a:solidFill>
                    <a:srgbClr val="0000FF"/>
                  </a:solidFill>
                </a:uFill>
              </a:rPr>
              <a:t>Tel. 022 443 68 69</a:t>
            </a:r>
            <a:endParaRPr lang="pl-PL" sz="280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000"/>
            </a:pPr>
            <a:endParaRPr dirty="0"/>
          </a:p>
        </p:txBody>
      </p:sp>
      <p:grpSp>
        <p:nvGrpSpPr>
          <p:cNvPr id="312" name="Prostokąt 3"/>
          <p:cNvGrpSpPr/>
          <p:nvPr/>
        </p:nvGrpSpPr>
        <p:grpSpPr>
          <a:xfrm>
            <a:off x="0" y="6337300"/>
            <a:ext cx="9144000" cy="547689"/>
            <a:chOff x="0" y="0"/>
            <a:chExt cx="9144000" cy="547688"/>
          </a:xfrm>
        </p:grpSpPr>
        <p:sp>
          <p:nvSpPr>
            <p:cNvPr id="310" name="Prostokąt"/>
            <p:cNvSpPr/>
            <p:nvPr/>
          </p:nvSpPr>
          <p:spPr>
            <a:xfrm>
              <a:off x="0" y="0"/>
              <a:ext cx="9144000" cy="547688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400"/>
                </a:spcBef>
                <a:defRPr sz="1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m.st. Warszawa | Budżet Partycypacyjny"/>
            <p:cNvSpPr txBox="1"/>
            <p:nvPr/>
          </p:nvSpPr>
          <p:spPr>
            <a:xfrm>
              <a:off x="0" y="150734"/>
              <a:ext cx="9144000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200"/>
                </a:spcBef>
                <a:defRPr sz="1000"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m.st. Warszawa | </a:t>
              </a:r>
              <a:r>
                <a:rPr dirty="0" err="1"/>
                <a:t>Budżet</a:t>
              </a:r>
              <a:r>
                <a:rPr dirty="0"/>
                <a:t> </a:t>
              </a:r>
              <a:r>
                <a:rPr lang="pl-PL" dirty="0"/>
                <a:t>obywatelski</a:t>
              </a:r>
            </a:p>
          </p:txBody>
        </p:sp>
      </p:grpSp>
      <p:sp>
        <p:nvSpPr>
          <p:cNvPr id="313" name="Tytuł 1"/>
          <p:cNvSpPr txBox="1"/>
          <p:nvPr/>
        </p:nvSpPr>
        <p:spPr>
          <a:xfrm>
            <a:off x="486569" y="478746"/>
            <a:ext cx="8170862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>
                <a:solidFill>
                  <a:srgbClr val="C00002"/>
                </a:solidFill>
              </a:defRPr>
            </a:lvl1pPr>
          </a:lstStyle>
          <a:p>
            <a:r>
              <a:t>Kontakt</a:t>
            </a:r>
          </a:p>
        </p:txBody>
      </p:sp>
      <p:pic>
        <p:nvPicPr>
          <p:cNvPr id="314" name="Picture 7" descr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875" y="6165303"/>
            <a:ext cx="636588" cy="8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6395110-20BA-4940-BDBA-8B2EBF962477}"/>
              </a:ext>
            </a:extLst>
          </p:cNvPr>
          <p:cNvSpPr/>
          <p:nvPr/>
        </p:nvSpPr>
        <p:spPr>
          <a:xfrm>
            <a:off x="398212" y="4448996"/>
            <a:ext cx="5495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 sz="2000" b="1"/>
            </a:pPr>
            <a:r>
              <a:rPr lang="pl-PL" dirty="0"/>
              <a:t>Informacje na temat budżetu obywatelskiego:</a:t>
            </a:r>
          </a:p>
          <a:p>
            <a:pPr defTabSz="457200">
              <a:defRPr sz="2000"/>
            </a:pPr>
            <a:r>
              <a:rPr lang="pl-PL" dirty="0"/>
              <a:t>twojbudzet.um.warszawa.pl</a:t>
            </a:r>
            <a:endParaRPr lang="pl-PL" dirty="0">
              <a:latin typeface="Arial"/>
              <a:ea typeface="Arial"/>
              <a:cs typeface="Arial"/>
              <a:sym typeface="Arial"/>
            </a:endParaRPr>
          </a:p>
          <a:p>
            <a:pPr defTabSz="457200">
              <a:defRPr sz="2000"/>
            </a:pPr>
            <a:r>
              <a:rPr lang="pl-PL" dirty="0" smtClean="0">
                <a:ea typeface="Arial"/>
                <a:cs typeface="Arial"/>
                <a:sym typeface="Arial"/>
              </a:rPr>
              <a:t>www.wawer.warszawa.pl/sasiedzi</a:t>
            </a:r>
            <a:endParaRPr lang="pl-PL" dirty="0"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ole tekstowe 8"/>
          <p:cNvSpPr txBox="1"/>
          <p:nvPr/>
        </p:nvSpPr>
        <p:spPr>
          <a:xfrm>
            <a:off x="468314" y="1425366"/>
            <a:ext cx="8207373" cy="267765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20000"/>
              </a:lnSpc>
              <a:defRPr sz="2000"/>
            </a:pPr>
            <a:r>
              <a:rPr lang="pl-PL" dirty="0"/>
              <a:t>Środki finansowe potrzebne na realizację pomysłów mieszkańców pochodzą 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dirty="0"/>
              <a:t>z budżetu miasta. </a:t>
            </a:r>
          </a:p>
          <a:p>
            <a:pPr defTabSz="457200">
              <a:lnSpc>
                <a:spcPct val="120000"/>
              </a:lnSpc>
              <a:defRPr sz="2000"/>
            </a:pPr>
            <a:endParaRPr lang="pl-PL" dirty="0"/>
          </a:p>
          <a:p>
            <a:pPr defTabSz="457200">
              <a:lnSpc>
                <a:spcPct val="120000"/>
              </a:lnSpc>
              <a:defRPr sz="2000" b="1"/>
            </a:pPr>
            <a:endParaRPr lang="pl-PL" dirty="0"/>
          </a:p>
          <a:p>
            <a:pPr defTabSz="457200">
              <a:lnSpc>
                <a:spcPct val="120000"/>
              </a:lnSpc>
              <a:defRPr sz="2000" b="1"/>
            </a:pPr>
            <a:endParaRPr lang="pl-PL" dirty="0"/>
          </a:p>
          <a:p>
            <a:pPr defTabSz="457200">
              <a:lnSpc>
                <a:spcPct val="120000"/>
              </a:lnSpc>
              <a:defRPr sz="2000" b="1"/>
            </a:pPr>
            <a:endParaRPr lang="pl-PL" dirty="0"/>
          </a:p>
          <a:p>
            <a:pPr defTabSz="457200">
              <a:lnSpc>
                <a:spcPct val="120000"/>
              </a:lnSpc>
              <a:defRPr sz="2000" b="1"/>
            </a:pPr>
            <a:r>
              <a:rPr lang="pl-PL" dirty="0"/>
              <a:t>Kwota przeznaczona na budżet obywatelski w Dzielnicy </a:t>
            </a:r>
            <a:r>
              <a:rPr lang="pl-PL" dirty="0" smtClean="0">
                <a:effectLst>
                  <a:glow rad="127000">
                    <a:schemeClr val="bg1"/>
                  </a:glow>
                </a:effectLst>
              </a:rPr>
              <a:t>Wawer:</a:t>
            </a:r>
            <a:endParaRPr lang="pl-PL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5" name="Tytuł 1"/>
          <p:cNvSpPr txBox="1"/>
          <p:nvPr/>
        </p:nvSpPr>
        <p:spPr>
          <a:xfrm>
            <a:off x="486569" y="465087"/>
            <a:ext cx="817086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>
                <a:solidFill>
                  <a:srgbClr val="7D01FF"/>
                </a:solidFill>
              </a:defRPr>
            </a:lvl1pPr>
          </a:lstStyle>
          <a:p>
            <a:r>
              <a:rPr dirty="0" err="1">
                <a:solidFill>
                  <a:srgbClr val="002060"/>
                </a:solidFill>
              </a:rPr>
              <a:t>Pieniądze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na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budżet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2060"/>
                </a:solidFill>
              </a:rPr>
              <a:t>obywatelski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" name="pole tekstowe 8"/>
          <p:cNvSpPr txBox="1"/>
          <p:nvPr/>
        </p:nvSpPr>
        <p:spPr>
          <a:xfrm>
            <a:off x="2123728" y="4637560"/>
            <a:ext cx="657021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7200" b="1">
                <a:solidFill>
                  <a:srgbClr val="7D01FF"/>
                </a:solidFill>
              </a:defRPr>
            </a:lvl1pPr>
          </a:lstStyle>
          <a:p>
            <a:r>
              <a:rPr lang="pl-PL" sz="54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2 807 253 </a:t>
            </a:r>
            <a:r>
              <a:rPr sz="5400" dirty="0" err="1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zł</a:t>
            </a:r>
            <a:endParaRPr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1" name="Prostokąt 21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Podtytuł 4"/>
          <p:cNvSpPr txBox="1"/>
          <p:nvPr/>
        </p:nvSpPr>
        <p:spPr>
          <a:xfrm>
            <a:off x="0" y="6488034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  <a:endParaRPr dirty="0"/>
          </a:p>
        </p:txBody>
      </p:sp>
      <p:pic>
        <p:nvPicPr>
          <p:cNvPr id="23" name="Obraz 10" descr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13" y="6264275"/>
            <a:ext cx="485776" cy="5492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48801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2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ytuł 1"/>
          <p:cNvSpPr txBox="1"/>
          <p:nvPr/>
        </p:nvSpPr>
        <p:spPr>
          <a:xfrm>
            <a:off x="486569" y="468545"/>
            <a:ext cx="817086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>
                <a:solidFill>
                  <a:srgbClr val="7D01FF"/>
                </a:solidFill>
              </a:defRPr>
            </a:lvl1pPr>
          </a:lstStyle>
          <a:p>
            <a:r>
              <a:rPr dirty="0" err="1">
                <a:solidFill>
                  <a:srgbClr val="002060"/>
                </a:solidFill>
              </a:rPr>
              <a:t>Harmonogram</a:t>
            </a:r>
            <a:r>
              <a:rPr dirty="0"/>
              <a:t> </a:t>
            </a:r>
          </a:p>
        </p:txBody>
      </p:sp>
      <p:pic>
        <p:nvPicPr>
          <p:cNvPr id="141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2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rostokąt 21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Podtytuł 4"/>
          <p:cNvSpPr txBox="1"/>
          <p:nvPr/>
        </p:nvSpPr>
        <p:spPr>
          <a:xfrm>
            <a:off x="0" y="6488036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  <a:endParaRPr dirty="0"/>
          </a:p>
        </p:txBody>
      </p:sp>
      <p:pic>
        <p:nvPicPr>
          <p:cNvPr id="12" name="Obraz 10" descr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13" y="6264277"/>
            <a:ext cx="485776" cy="5492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66F71DCD-6978-4707-9DE6-DD8C9FFA95FF}"/>
              </a:ext>
            </a:extLst>
          </p:cNvPr>
          <p:cNvSpPr/>
          <p:nvPr/>
        </p:nvSpPr>
        <p:spPr>
          <a:xfrm>
            <a:off x="486568" y="2045026"/>
            <a:ext cx="8477920" cy="299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Zgłaszanie projektów: 		od 1 grudnia 2020 r. do 25 stycznia 2021 r.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zgłoszonych projektów: 	od 26 stycznia do 4 maja 2021 r.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Składanie odwołań: 		od 4 do 11 maja 2021 r.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Rozpatrywanie odwołań: 		od 4 do 31 maja 2021 r.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Głosowanie na projekty: 		od 15 do 30 czerwca 2021 r.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Ogłoszenie wyników: 		14 lipca 2021 r.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Realizacja projektów: 		2022 r.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ole tekstowe 8"/>
          <p:cNvSpPr txBox="1"/>
          <p:nvPr/>
        </p:nvSpPr>
        <p:spPr>
          <a:xfrm>
            <a:off x="486569" y="1340768"/>
            <a:ext cx="5237559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20000"/>
              </a:lnSpc>
              <a:defRPr sz="2000"/>
            </a:pPr>
            <a:r>
              <a:rPr lang="pl-PL" dirty="0"/>
              <a:t>Pomysły dzielnicowe to takie, które obejmują obszarem jedną dzielnicę i wchodzą w zakres zadań własnych m.st. Warszawy przypisanych 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dirty="0"/>
              <a:t>do realizacji dzielnicom lub jednostkom organizacyjnym (Lasy Miejskie - Warszawa, Zarząd Dróg Miejskich, Zarząd Mienia m.st. Warszawy, Zarząd Oczyszczania Miasta, </a:t>
            </a:r>
            <a:br>
              <a:rPr lang="pl-PL" dirty="0"/>
            </a:br>
            <a:r>
              <a:rPr lang="pl-PL" dirty="0"/>
              <a:t>Zarząd Transportu Miejskiego, Zarząd Zieleni m.st. Warszawy).</a:t>
            </a:r>
          </a:p>
        </p:txBody>
      </p:sp>
      <p:pic>
        <p:nvPicPr>
          <p:cNvPr id="155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ytuł 1"/>
          <p:cNvSpPr txBox="1"/>
          <p:nvPr/>
        </p:nvSpPr>
        <p:spPr>
          <a:xfrm>
            <a:off x="486569" y="473165"/>
            <a:ext cx="817086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>
                <a:solidFill>
                  <a:srgbClr val="7D01FF"/>
                </a:solidFill>
              </a:defRPr>
            </a:lvl1pPr>
          </a:lstStyle>
          <a:p>
            <a:r>
              <a:rPr lang="pl-PL" dirty="0">
                <a:solidFill>
                  <a:srgbClr val="002060"/>
                </a:solidFill>
              </a:rPr>
              <a:t>Poziom dzielnicowy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57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rostokąt 21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Podtytuł 4"/>
          <p:cNvSpPr txBox="1"/>
          <p:nvPr/>
        </p:nvSpPr>
        <p:spPr>
          <a:xfrm>
            <a:off x="0" y="6488034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  <a:endParaRPr dirty="0"/>
          </a:p>
        </p:txBody>
      </p:sp>
      <p:pic>
        <p:nvPicPr>
          <p:cNvPr id="11" name="Obraz 10" descr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13" y="6264275"/>
            <a:ext cx="485776" cy="5492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204179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ole tekstowe 8"/>
          <p:cNvSpPr txBox="1"/>
          <p:nvPr/>
        </p:nvSpPr>
        <p:spPr>
          <a:xfrm>
            <a:off x="518766" y="1988415"/>
            <a:ext cx="4865686" cy="250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20000"/>
              </a:lnSpc>
              <a:defRPr sz="2000"/>
            </a:pPr>
            <a:r>
              <a:rPr lang="pl-PL" dirty="0"/>
              <a:t>Koszt realizacji projektu </a:t>
            </a:r>
            <a:r>
              <a:rPr lang="pl-PL" b="1" dirty="0"/>
              <a:t>nie może 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b="1" dirty="0"/>
              <a:t>przekroczyć 20%</a:t>
            </a:r>
            <a:r>
              <a:rPr lang="pl-PL" dirty="0"/>
              <a:t> puli przeznaczonej 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dirty="0"/>
              <a:t>na dzielnicę lub poziom </a:t>
            </a:r>
            <a:r>
              <a:rPr lang="pl-PL" dirty="0" err="1"/>
              <a:t>ogólnomiejski</a:t>
            </a:r>
            <a:r>
              <a:rPr lang="pl-PL" dirty="0"/>
              <a:t>.</a:t>
            </a:r>
          </a:p>
          <a:p>
            <a:pPr defTabSz="457200">
              <a:lnSpc>
                <a:spcPct val="120000"/>
              </a:lnSpc>
              <a:defRPr sz="2000"/>
            </a:pPr>
            <a:endParaRPr lang="pl-PL" dirty="0"/>
          </a:p>
          <a:p>
            <a:pPr defTabSz="457200">
              <a:lnSpc>
                <a:spcPct val="120000"/>
              </a:lnSpc>
              <a:defRPr sz="2000"/>
            </a:pPr>
            <a:endParaRPr lang="pl-PL" sz="1050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  <a:p>
            <a:pPr defTabSz="457200">
              <a:lnSpc>
                <a:spcPct val="120000"/>
              </a:lnSpc>
              <a:defRPr sz="2000"/>
            </a:pPr>
            <a:r>
              <a:rPr lang="pl-PL" dirty="0"/>
              <a:t>Limit na projekt w Dzielnicy </a:t>
            </a:r>
            <a:r>
              <a:rPr lang="pl-PL" dirty="0" smtClean="0"/>
              <a:t>Wawer:</a:t>
            </a:r>
            <a:endParaRPr lang="pl-PL" dirty="0"/>
          </a:p>
          <a:p>
            <a:pPr defTabSz="457200">
              <a:lnSpc>
                <a:spcPct val="120000"/>
              </a:lnSpc>
              <a:defRPr sz="2000"/>
            </a:pPr>
            <a:r>
              <a:rPr lang="pl-PL" b="1" dirty="0">
                <a:solidFill>
                  <a:srgbClr val="002060"/>
                </a:solidFill>
              </a:rPr>
              <a:t>561 450 zł</a:t>
            </a:r>
          </a:p>
        </p:txBody>
      </p:sp>
      <p:pic>
        <p:nvPicPr>
          <p:cNvPr id="155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ytuł 1"/>
          <p:cNvSpPr txBox="1"/>
          <p:nvPr/>
        </p:nvSpPr>
        <p:spPr>
          <a:xfrm>
            <a:off x="486569" y="473165"/>
            <a:ext cx="817086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>
                <a:solidFill>
                  <a:srgbClr val="7D01FF"/>
                </a:solidFill>
              </a:defRPr>
            </a:lvl1pPr>
          </a:lstStyle>
          <a:p>
            <a:r>
              <a:rPr lang="pl-PL" dirty="0">
                <a:solidFill>
                  <a:srgbClr val="002060"/>
                </a:solidFill>
              </a:rPr>
              <a:t>Limity wartości projektów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57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rostokąt 21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Podtytuł 4"/>
          <p:cNvSpPr txBox="1"/>
          <p:nvPr/>
        </p:nvSpPr>
        <p:spPr>
          <a:xfrm>
            <a:off x="0" y="6488034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  <a:endParaRPr dirty="0"/>
          </a:p>
        </p:txBody>
      </p:sp>
      <p:pic>
        <p:nvPicPr>
          <p:cNvPr id="15" name="Obraz 10" descr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13" y="6264275"/>
            <a:ext cx="485776" cy="5492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30777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ytuł 1"/>
          <p:cNvSpPr txBox="1"/>
          <p:nvPr/>
        </p:nvSpPr>
        <p:spPr>
          <a:xfrm>
            <a:off x="486569" y="473165"/>
            <a:ext cx="817086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>
                <a:solidFill>
                  <a:srgbClr val="7D01FF"/>
                </a:solidFill>
              </a:defRPr>
            </a:lvl1pPr>
          </a:lstStyle>
          <a:p>
            <a:r>
              <a:rPr lang="en-US" dirty="0" err="1">
                <a:solidFill>
                  <a:srgbClr val="002060"/>
                </a:solidFill>
              </a:rPr>
              <a:t>Wsparcie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dla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mieszkańców</a:t>
            </a:r>
            <a:r>
              <a:rPr lang="en-US" dirty="0">
                <a:solidFill>
                  <a:srgbClr val="002060"/>
                </a:solidFill>
              </a:rPr>
              <a:t> #1</a:t>
            </a:r>
          </a:p>
        </p:txBody>
      </p:sp>
      <p:pic>
        <p:nvPicPr>
          <p:cNvPr id="157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rostokąt 21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Podtytuł 4"/>
          <p:cNvSpPr txBox="1"/>
          <p:nvPr/>
        </p:nvSpPr>
        <p:spPr>
          <a:xfrm>
            <a:off x="0" y="6488034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  <a:endParaRPr dirty="0"/>
          </a:p>
        </p:txBody>
      </p:sp>
      <p:pic>
        <p:nvPicPr>
          <p:cNvPr id="15" name="Obraz 10" descr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13" y="6264275"/>
            <a:ext cx="485776" cy="54927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ole tekstowe 7">
            <a:extLst>
              <a:ext uri="{FF2B5EF4-FFF2-40B4-BE49-F238E27FC236}">
                <a16:creationId xmlns:a16="http://schemas.microsoft.com/office/drawing/2014/main" id="{EF2820FC-1033-494B-9D84-360CED977955}"/>
              </a:ext>
            </a:extLst>
          </p:cNvPr>
          <p:cNvSpPr txBox="1"/>
          <p:nvPr/>
        </p:nvSpPr>
        <p:spPr>
          <a:xfrm>
            <a:off x="468313" y="1417506"/>
            <a:ext cx="8280152" cy="4598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20000"/>
              </a:lnSpc>
              <a:defRPr sz="2300" b="1"/>
            </a:pPr>
            <a:r>
              <a:rPr lang="pl-PL" sz="1200" dirty="0"/>
              <a:t>Dyżury konsultacyjne </a:t>
            </a:r>
          </a:p>
          <a:p>
            <a:pPr defTabSz="457200">
              <a:defRPr sz="2000"/>
            </a:pPr>
            <a:r>
              <a:rPr lang="pl-PL" sz="1200" dirty="0"/>
              <a:t>pomoc w wypełnieniu formularza oraz kwestiach merytorycznych dotyczących m.in. rozwiązań technicznych oraz oszacowania kosztów realizacji</a:t>
            </a:r>
          </a:p>
          <a:p>
            <a:pPr defTabSz="457200">
              <a:lnSpc>
                <a:spcPct val="120000"/>
              </a:lnSpc>
              <a:defRPr sz="2000" b="1"/>
            </a:pPr>
            <a:endParaRPr lang="pl-PL" sz="1200" dirty="0"/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b="1" dirty="0"/>
              <a:t>Wydział Ochrony Środowiska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Grudzień 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- poniedziałki, 14:00-15:00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Ewa Olszewska kontakt: eolszewska@um.warszawa.pl , tel. 22 44 37 055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Magdalena Czubińska: kontakt: mczubinska@um.warszawa.pl , tel. 885 234 261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- wtorki, 16:00-17:00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Ewa Olszewska kontakt: eolszewska@um.warszawa.pl , tel. 22 44 37 055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Magdalena Czubińska: kontakt: mczubinska@um.warszawa.pl , tel. 885 234 261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 smtClean="0"/>
              <a:t>Styczeń </a:t>
            </a:r>
            <a:endParaRPr lang="pl-PL" sz="1200" dirty="0"/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- poniedziałki, 12:00-16:00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Ewa Olszewska kontakt: eolszewska@um.warszawa.pl , tel. 22 44 37 055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Magdalena Czubińska: kontakt: mczubinska@um.warszawa.pl , tel. 885 234 261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- wtorki, 16:00-18:00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Ewa Olszewska kontakt: eolszewska@um.warszawa.pl , tel. 22 44 37 055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Magdalena Czubińska: kontakt: mczubinska@um.warszawa.pl , tel. 885 234 261</a:t>
            </a:r>
          </a:p>
          <a:p>
            <a:pPr defTabSz="457200">
              <a:lnSpc>
                <a:spcPct val="120000"/>
              </a:lnSpc>
              <a:defRPr sz="2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2760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ytuł 1"/>
          <p:cNvSpPr txBox="1"/>
          <p:nvPr/>
        </p:nvSpPr>
        <p:spPr>
          <a:xfrm>
            <a:off x="486569" y="473165"/>
            <a:ext cx="817086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>
                <a:solidFill>
                  <a:srgbClr val="7D01FF"/>
                </a:solidFill>
              </a:defRPr>
            </a:lvl1pPr>
          </a:lstStyle>
          <a:p>
            <a:r>
              <a:rPr lang="en-US" dirty="0" err="1">
                <a:solidFill>
                  <a:srgbClr val="002060"/>
                </a:solidFill>
              </a:rPr>
              <a:t>Wsparcie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dla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mieszkańców</a:t>
            </a:r>
            <a:r>
              <a:rPr lang="en-US" dirty="0">
                <a:solidFill>
                  <a:srgbClr val="002060"/>
                </a:solidFill>
              </a:rPr>
              <a:t> #1</a:t>
            </a:r>
          </a:p>
        </p:txBody>
      </p:sp>
      <p:pic>
        <p:nvPicPr>
          <p:cNvPr id="157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rostokąt 21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Podtytuł 4"/>
          <p:cNvSpPr txBox="1"/>
          <p:nvPr/>
        </p:nvSpPr>
        <p:spPr>
          <a:xfrm>
            <a:off x="0" y="6488034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  <a:endParaRPr dirty="0"/>
          </a:p>
        </p:txBody>
      </p:sp>
      <p:pic>
        <p:nvPicPr>
          <p:cNvPr id="15" name="Obraz 10" descr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13" y="6264275"/>
            <a:ext cx="485776" cy="54927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ole tekstowe 7">
            <a:extLst>
              <a:ext uri="{FF2B5EF4-FFF2-40B4-BE49-F238E27FC236}">
                <a16:creationId xmlns:a16="http://schemas.microsoft.com/office/drawing/2014/main" id="{EF2820FC-1033-494B-9D84-360CED977955}"/>
              </a:ext>
            </a:extLst>
          </p:cNvPr>
          <p:cNvSpPr txBox="1"/>
          <p:nvPr/>
        </p:nvSpPr>
        <p:spPr>
          <a:xfrm>
            <a:off x="468313" y="1417506"/>
            <a:ext cx="8280152" cy="504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20000"/>
              </a:lnSpc>
              <a:defRPr sz="2300" b="1"/>
            </a:pPr>
            <a:r>
              <a:rPr lang="pl-PL" sz="1200" dirty="0"/>
              <a:t>Dyżury konsultacyjne </a:t>
            </a:r>
          </a:p>
          <a:p>
            <a:pPr defTabSz="457200">
              <a:defRPr sz="2000"/>
            </a:pPr>
            <a:r>
              <a:rPr lang="pl-PL" sz="1200" dirty="0"/>
              <a:t>pomoc w wypełnieniu formularza oraz kwestiach merytorycznych dotyczących m.in. rozwiązań technicznych oraz oszacowania kosztów realizacji</a:t>
            </a:r>
          </a:p>
          <a:p>
            <a:pPr defTabSz="457200">
              <a:lnSpc>
                <a:spcPct val="120000"/>
              </a:lnSpc>
              <a:defRPr sz="2000" b="1"/>
            </a:pPr>
            <a:endParaRPr lang="pl-PL" sz="1200" dirty="0"/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b="1" dirty="0"/>
              <a:t>Wydział Oświaty i Wychowania: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Grudzień: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wtorek 15:00-16:00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kontakt Izabela Bielińska, izbielinska@um.warszawa.pl , 224436891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 smtClean="0"/>
              <a:t>Środa </a:t>
            </a:r>
            <a:r>
              <a:rPr lang="pl-PL" sz="1200" dirty="0"/>
              <a:t>16:00-17:00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kontakt: Małgorzata Pawłowska-</a:t>
            </a:r>
            <a:r>
              <a:rPr lang="pl-PL" sz="1200" dirty="0" err="1"/>
              <a:t>Suda</a:t>
            </a:r>
            <a:r>
              <a:rPr lang="pl-PL" sz="1200" dirty="0"/>
              <a:t>, mapawlowska@um.warszawa.pl , 224437027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 smtClean="0"/>
              <a:t>Czwartek </a:t>
            </a:r>
            <a:r>
              <a:rPr lang="pl-PL" sz="1200" dirty="0"/>
              <a:t>11:00-12:00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kontakt Izabela Bielińska, izbielinska@um.warszawa.pl , 224436891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 smtClean="0"/>
              <a:t>Styczeń</a:t>
            </a:r>
            <a:r>
              <a:rPr lang="pl-PL" sz="1200" dirty="0"/>
              <a:t>: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wtorek 14:00-16:00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kontakt Izabela Bielińska, izbielinska@um.warszawa.pl , 224436891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 smtClean="0"/>
              <a:t>Środa 16:00-17:00</a:t>
            </a:r>
            <a:endParaRPr lang="pl-PL" sz="1200" dirty="0"/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kontakt: Małgorzata Pawłowska-</a:t>
            </a:r>
            <a:r>
              <a:rPr lang="pl-PL" sz="1200" dirty="0" err="1"/>
              <a:t>Suda</a:t>
            </a:r>
            <a:r>
              <a:rPr lang="pl-PL" sz="1200" dirty="0"/>
              <a:t>, mapawlowska@um.warszawa.pl , 224437027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 smtClean="0"/>
              <a:t>Czwartek </a:t>
            </a:r>
            <a:r>
              <a:rPr lang="pl-PL" sz="1200" dirty="0"/>
              <a:t>11:00-13:00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kontakt: Izabela Bielińska, izbielinska@um.warszawa.pl , 224436891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 smtClean="0"/>
              <a:t>Czwartek </a:t>
            </a:r>
            <a:r>
              <a:rPr lang="pl-PL" sz="1200" dirty="0"/>
              <a:t>16:00-17:00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kontakt: Małgorzata Pawłowska-</a:t>
            </a:r>
            <a:r>
              <a:rPr lang="pl-PL" sz="1200" dirty="0" err="1"/>
              <a:t>Suda</a:t>
            </a:r>
            <a:r>
              <a:rPr lang="pl-PL" sz="1200" dirty="0"/>
              <a:t>, mapawlowska@um.warszawa.pl , 224437027</a:t>
            </a:r>
          </a:p>
          <a:p>
            <a:pPr defTabSz="457200">
              <a:lnSpc>
                <a:spcPct val="120000"/>
              </a:lnSpc>
              <a:defRPr sz="2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63501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ytuł 1"/>
          <p:cNvSpPr txBox="1"/>
          <p:nvPr/>
        </p:nvSpPr>
        <p:spPr>
          <a:xfrm>
            <a:off x="486569" y="473165"/>
            <a:ext cx="817086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200" b="1">
                <a:solidFill>
                  <a:srgbClr val="7D01FF"/>
                </a:solidFill>
              </a:defRPr>
            </a:lvl1pPr>
          </a:lstStyle>
          <a:p>
            <a:r>
              <a:rPr lang="en-US" dirty="0" err="1">
                <a:solidFill>
                  <a:srgbClr val="002060"/>
                </a:solidFill>
              </a:rPr>
              <a:t>Wsparcie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dla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mieszkańców</a:t>
            </a:r>
            <a:r>
              <a:rPr lang="en-US" dirty="0">
                <a:solidFill>
                  <a:srgbClr val="002060"/>
                </a:solidFill>
              </a:rPr>
              <a:t> #1</a:t>
            </a:r>
          </a:p>
        </p:txBody>
      </p:sp>
      <p:pic>
        <p:nvPicPr>
          <p:cNvPr id="157" name="Picture 8" descr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6165850"/>
            <a:ext cx="636588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rostokąt 21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Podtytuł 4"/>
          <p:cNvSpPr txBox="1"/>
          <p:nvPr/>
        </p:nvSpPr>
        <p:spPr>
          <a:xfrm>
            <a:off x="0" y="6488034"/>
            <a:ext cx="914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342900" indent="-342900" algn="ctr">
              <a:spcBef>
                <a:spcPts val="2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m.st. Warszawa | </a:t>
            </a:r>
            <a:r>
              <a:rPr dirty="0" err="1"/>
              <a:t>Budżet</a:t>
            </a:r>
            <a:r>
              <a:rPr dirty="0"/>
              <a:t> </a:t>
            </a:r>
            <a:r>
              <a:rPr lang="pl-PL" dirty="0"/>
              <a:t>obywatelski</a:t>
            </a:r>
            <a:endParaRPr dirty="0"/>
          </a:p>
        </p:txBody>
      </p:sp>
      <p:pic>
        <p:nvPicPr>
          <p:cNvPr id="15" name="Obraz 10" descr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13" y="6264275"/>
            <a:ext cx="485776" cy="54927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ole tekstowe 7">
            <a:extLst>
              <a:ext uri="{FF2B5EF4-FFF2-40B4-BE49-F238E27FC236}">
                <a16:creationId xmlns:a16="http://schemas.microsoft.com/office/drawing/2014/main" id="{EF2820FC-1033-494B-9D84-360CED977955}"/>
              </a:ext>
            </a:extLst>
          </p:cNvPr>
          <p:cNvSpPr txBox="1"/>
          <p:nvPr/>
        </p:nvSpPr>
        <p:spPr>
          <a:xfrm>
            <a:off x="468313" y="1417506"/>
            <a:ext cx="8280152" cy="504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20000"/>
              </a:lnSpc>
              <a:defRPr sz="2300" b="1"/>
            </a:pPr>
            <a:r>
              <a:rPr lang="pl-PL" sz="1200" dirty="0"/>
              <a:t>Dyżury konsultacyjne </a:t>
            </a:r>
          </a:p>
          <a:p>
            <a:pPr defTabSz="457200">
              <a:defRPr sz="2000"/>
            </a:pPr>
            <a:r>
              <a:rPr lang="pl-PL" sz="1200" dirty="0"/>
              <a:t>pomoc w wypełnieniu formularza oraz kwestiach merytorycznych dotyczących m.in. rozwiązań technicznych oraz oszacowania kosztów realizacji</a:t>
            </a:r>
          </a:p>
          <a:p>
            <a:pPr defTabSz="457200">
              <a:lnSpc>
                <a:spcPct val="120000"/>
              </a:lnSpc>
              <a:defRPr sz="2000" b="1"/>
            </a:pPr>
            <a:endParaRPr lang="pl-PL" sz="1200" dirty="0"/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b="1" dirty="0"/>
              <a:t>Wydział </a:t>
            </a:r>
            <a:r>
              <a:rPr lang="pl-PL" sz="1200" b="1" dirty="0" smtClean="0"/>
              <a:t>Inwestycji:</a:t>
            </a:r>
            <a:endParaRPr lang="pl-PL" sz="1200" b="1" dirty="0"/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Grudzień: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wtorek 15:00-16:00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kontakt </a:t>
            </a:r>
            <a:r>
              <a:rPr lang="pl-PL" sz="1200" dirty="0" smtClean="0"/>
              <a:t>Monika Wróblewska, m.wroblewska@um.warszawa.pl </a:t>
            </a:r>
            <a:r>
              <a:rPr lang="pl-PL" sz="1200" dirty="0"/>
              <a:t>, </a:t>
            </a:r>
            <a:r>
              <a:rPr lang="pl-PL" sz="1200" dirty="0" smtClean="0"/>
              <a:t>224436871</a:t>
            </a:r>
            <a:endParaRPr lang="pl-PL" sz="1200" dirty="0"/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 smtClean="0"/>
              <a:t>Środa </a:t>
            </a:r>
            <a:r>
              <a:rPr lang="pl-PL" sz="1200" dirty="0"/>
              <a:t>16:00-17:00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kontakt: </a:t>
            </a:r>
            <a:r>
              <a:rPr lang="pl-PL" sz="1200" dirty="0" smtClean="0"/>
              <a:t>Tomasz Pasek, tpasek@um.warszawa.pl </a:t>
            </a:r>
            <a:r>
              <a:rPr lang="pl-PL" sz="1200" dirty="0"/>
              <a:t>, </a:t>
            </a:r>
            <a:r>
              <a:rPr lang="pl-PL" sz="1200" dirty="0" smtClean="0"/>
              <a:t>224436885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 smtClean="0"/>
              <a:t>Czwartek </a:t>
            </a:r>
            <a:r>
              <a:rPr lang="pl-PL" sz="1200" dirty="0"/>
              <a:t>11:00-12:00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kontakt </a:t>
            </a:r>
            <a:r>
              <a:rPr lang="pl-PL" sz="1200" dirty="0" smtClean="0"/>
              <a:t>Jan </a:t>
            </a:r>
            <a:r>
              <a:rPr lang="pl-PL" sz="1200" dirty="0" err="1" smtClean="0"/>
              <a:t>Panuciak</a:t>
            </a:r>
            <a:r>
              <a:rPr lang="pl-PL" sz="1200" dirty="0" smtClean="0"/>
              <a:t>, jpanuciak@um.warszawa.pl </a:t>
            </a:r>
            <a:r>
              <a:rPr lang="pl-PL" sz="1200" dirty="0"/>
              <a:t>, 224436891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 smtClean="0"/>
              <a:t>Styczeń</a:t>
            </a:r>
            <a:r>
              <a:rPr lang="pl-PL" sz="1200" dirty="0"/>
              <a:t>: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wtorek 14:00-16:00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kontakt Monika Wróblewska, m.wroblewska@um.warszawa.pl , 224436871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 smtClean="0"/>
              <a:t>Środa 16:00-17:00</a:t>
            </a:r>
            <a:endParaRPr lang="pl-PL" sz="1200" dirty="0"/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kontakt: Tomasz Pasek, tpasek@um.warszawa.pl , 224436885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 smtClean="0"/>
              <a:t>Czwartek </a:t>
            </a:r>
            <a:r>
              <a:rPr lang="pl-PL" sz="1200" dirty="0"/>
              <a:t>11:00-13:00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kontakt: Monika Wróblewska, m.wroblewska@um.warszawa.pl , 224436871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 smtClean="0"/>
              <a:t>Czwartek </a:t>
            </a:r>
            <a:r>
              <a:rPr lang="pl-PL" sz="1200" dirty="0"/>
              <a:t>16:00-17:00</a:t>
            </a:r>
          </a:p>
          <a:p>
            <a:pPr defTabSz="457200">
              <a:lnSpc>
                <a:spcPct val="120000"/>
              </a:lnSpc>
              <a:defRPr sz="2000"/>
            </a:pPr>
            <a:r>
              <a:rPr lang="pl-PL" sz="1200" dirty="0"/>
              <a:t>kontakt: Tomasz Pasek, tpasek@um.warszawa.pl , 224436885</a:t>
            </a:r>
          </a:p>
          <a:p>
            <a:pPr defTabSz="457200">
              <a:lnSpc>
                <a:spcPct val="120000"/>
              </a:lnSpc>
              <a:defRPr sz="2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18389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1442</Words>
  <Application>Microsoft Office PowerPoint</Application>
  <PresentationFormat>Pokaz na ekranie (4:3)</PresentationFormat>
  <Paragraphs>210</Paragraphs>
  <Slides>20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Open Sans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Jezierski Marek</dc:creator>
  <cp:lastModifiedBy>Głażewska Dorota</cp:lastModifiedBy>
  <cp:revision>59</cp:revision>
  <dcterms:modified xsi:type="dcterms:W3CDTF">2020-12-02T08:27:53Z</dcterms:modified>
</cp:coreProperties>
</file>