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9" r:id="rId13"/>
    <p:sldId id="275" r:id="rId14"/>
    <p:sldId id="266" r:id="rId15"/>
    <p:sldId id="272" r:id="rId16"/>
    <p:sldId id="274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A771-5B09-49B3-9514-14996C147614}" type="datetimeFigureOut">
              <a:rPr lang="sk-SK" smtClean="0"/>
              <a:t>17. 3. 2020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2DB9-0FFE-4843-AC30-499D593876F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7567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A771-5B09-49B3-9514-14996C147614}" type="datetimeFigureOut">
              <a:rPr lang="sk-SK" smtClean="0"/>
              <a:t>17. 3. 2020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2DB9-0FFE-4843-AC30-499D593876F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363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A771-5B09-49B3-9514-14996C147614}" type="datetimeFigureOut">
              <a:rPr lang="sk-SK" smtClean="0"/>
              <a:t>17. 3. 2020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2DB9-0FFE-4843-AC30-499D593876F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431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A771-5B09-49B3-9514-14996C147614}" type="datetimeFigureOut">
              <a:rPr lang="sk-SK" smtClean="0"/>
              <a:t>17. 3. 2020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2DB9-0FFE-4843-AC30-499D593876F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2169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A771-5B09-49B3-9514-14996C147614}" type="datetimeFigureOut">
              <a:rPr lang="sk-SK" smtClean="0"/>
              <a:t>17. 3. 2020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2DB9-0FFE-4843-AC30-499D593876F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9660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A771-5B09-49B3-9514-14996C147614}" type="datetimeFigureOut">
              <a:rPr lang="sk-SK" smtClean="0"/>
              <a:t>17. 3. 2020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2DB9-0FFE-4843-AC30-499D593876F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905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A771-5B09-49B3-9514-14996C147614}" type="datetimeFigureOut">
              <a:rPr lang="sk-SK" smtClean="0"/>
              <a:t>17. 3. 2020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2DB9-0FFE-4843-AC30-499D593876F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395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A771-5B09-49B3-9514-14996C147614}" type="datetimeFigureOut">
              <a:rPr lang="sk-SK" smtClean="0"/>
              <a:t>17. 3. 2020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2DB9-0FFE-4843-AC30-499D593876F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857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A771-5B09-49B3-9514-14996C147614}" type="datetimeFigureOut">
              <a:rPr lang="sk-SK" smtClean="0"/>
              <a:t>17. 3. 2020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2DB9-0FFE-4843-AC30-499D593876F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662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A771-5B09-49B3-9514-14996C147614}" type="datetimeFigureOut">
              <a:rPr lang="sk-SK" smtClean="0"/>
              <a:t>17. 3. 2020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2DB9-0FFE-4843-AC30-499D593876F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705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A771-5B09-49B3-9514-14996C147614}" type="datetimeFigureOut">
              <a:rPr lang="sk-SK" smtClean="0"/>
              <a:t>17. 3. 2020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2DB9-0FFE-4843-AC30-499D593876F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949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4A771-5B09-49B3-9514-14996C147614}" type="datetimeFigureOut">
              <a:rPr lang="sk-SK" smtClean="0"/>
              <a:t>17. 3. 2020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D2DB9-0FFE-4843-AC30-499D593876F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42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Skúšky tvrdosti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5140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Skúška podľa Vickersa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vykonáva sa na </a:t>
            </a:r>
            <a:r>
              <a:rPr lang="sk-SK" dirty="0" smtClean="0"/>
              <a:t>Vickersovom tvrdomeri</a:t>
            </a:r>
            <a:endParaRPr lang="sk-SK" dirty="0"/>
          </a:p>
          <a:p>
            <a:r>
              <a:rPr lang="sk-SK" dirty="0" smtClean="0"/>
              <a:t>skúšobné teleso sa vtláča do materiálu v priebehu 10 s silou 98,1 alebo 294,3 N</a:t>
            </a:r>
          </a:p>
          <a:p>
            <a:r>
              <a:rPr lang="sk-SK" dirty="0" smtClean="0"/>
              <a:t>zaťaženie sa udržuje konštantné 10 až 180 s</a:t>
            </a:r>
            <a:endParaRPr lang="sk-SK" dirty="0"/>
          </a:p>
          <a:p>
            <a:r>
              <a:rPr lang="sk-SK" dirty="0"/>
              <a:t>po skúške sa odmerajú dĺžky </a:t>
            </a:r>
            <a:r>
              <a:rPr lang="sk-SK" dirty="0" smtClean="0"/>
              <a:t>uhlopriečok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557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Skúška podľa Rockwella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i="1" u="sng" dirty="0"/>
              <a:t>Podstata skúšky:</a:t>
            </a:r>
          </a:p>
          <a:p>
            <a:r>
              <a:rPr lang="sk-SK" dirty="0" smtClean="0"/>
              <a:t>Do skúšaného materiálu sa vtláča diamantový kužeľ s vrcholovým uhlom 120° alebo guľôčka s priemerom 1,587 mm</a:t>
            </a:r>
            <a:endParaRPr lang="sk-SK" dirty="0"/>
          </a:p>
          <a:p>
            <a:endParaRPr lang="sk-SK" dirty="0"/>
          </a:p>
        </p:txBody>
      </p:sp>
      <p:pic>
        <p:nvPicPr>
          <p:cNvPr id="6" name="Zástupný symbol obsahu 5" descr="F:\MER_17_18\skúška tvrdosti2.jpg"/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0" t="58715" r="59613" b="28899"/>
          <a:stretch/>
        </p:blipFill>
        <p:spPr bwMode="auto">
          <a:xfrm>
            <a:off x="5220072" y="2276872"/>
            <a:ext cx="3240360" cy="21602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2992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Skúška podľa </a:t>
            </a:r>
            <a:r>
              <a:rPr lang="sk-SK" dirty="0" smtClean="0"/>
              <a:t>Rockwella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vykonáva sa na </a:t>
            </a:r>
            <a:r>
              <a:rPr lang="sk-SK" dirty="0" smtClean="0"/>
              <a:t>Rockwellovom tvrdomeri</a:t>
            </a:r>
            <a:endParaRPr lang="sk-SK" dirty="0"/>
          </a:p>
          <a:p>
            <a:r>
              <a:rPr lang="sk-SK" dirty="0" smtClean="0"/>
              <a:t>skúšobné teleso sa zatlačí do materiálu predzáťažou F</a:t>
            </a:r>
            <a:r>
              <a:rPr lang="sk-SK" baseline="-25000" dirty="0" smtClean="0"/>
              <a:t>0</a:t>
            </a:r>
            <a:r>
              <a:rPr lang="sk-SK" dirty="0" smtClean="0"/>
              <a:t> = 98,1N na odstránenie povrchových nerovností</a:t>
            </a:r>
          </a:p>
          <a:p>
            <a:r>
              <a:rPr lang="sk-SK" dirty="0" smtClean="0"/>
              <a:t>v priebehu 2 až 8 s sa záťaž zvýši na 981 N alebo 1471,9N</a:t>
            </a:r>
          </a:p>
          <a:p>
            <a:r>
              <a:rPr lang="sk-SK" dirty="0" smtClean="0"/>
              <a:t>potom sa odľahčí a odmeria sa hĺbka vtlačku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72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Skúška podľa </a:t>
            </a:r>
            <a:r>
              <a:rPr lang="sk-SK" dirty="0" err="1"/>
              <a:t>Rockwella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772816"/>
            <a:ext cx="5112568" cy="407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68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Skúška podľa </a:t>
            </a:r>
            <a:r>
              <a:rPr lang="sk-SK" dirty="0" smtClean="0"/>
              <a:t>Rockwella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i="1" dirty="0" smtClean="0"/>
              <a:t>Označenie:</a:t>
            </a:r>
          </a:p>
          <a:p>
            <a:pPr marL="0" indent="0">
              <a:buNone/>
            </a:pPr>
            <a:r>
              <a:rPr lang="sk-SK" dirty="0" smtClean="0"/>
              <a:t>HRA = 28 – kužeľ, sila 588,6N, tvrdosť 28</a:t>
            </a:r>
          </a:p>
          <a:p>
            <a:pPr marL="0" indent="0">
              <a:buNone/>
            </a:pPr>
            <a:r>
              <a:rPr lang="sk-SK" dirty="0" smtClean="0"/>
              <a:t>HRB = 67 – guľôčka, sila 981N, tvrdosť 67</a:t>
            </a:r>
          </a:p>
          <a:p>
            <a:pPr marL="0" indent="0">
              <a:buNone/>
            </a:pPr>
            <a:r>
              <a:rPr lang="sk-SK" dirty="0" smtClean="0"/>
              <a:t>HRC = 54 – kužeľ, sila 1471,9N, tvrdosť 54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215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Tvrdomer Poldi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prenosný tvrdomer</a:t>
            </a:r>
          </a:p>
          <a:p>
            <a:r>
              <a:rPr lang="sk-SK" dirty="0" smtClean="0"/>
              <a:t>tvrdomer priložíme ku skúšanému  materiálu a kladivom udrieme po úderníku</a:t>
            </a:r>
          </a:p>
          <a:p>
            <a:r>
              <a:rPr lang="sk-SK" smtClean="0"/>
              <a:t>oceľová guľôčka </a:t>
            </a:r>
            <a:r>
              <a:rPr lang="sk-SK" dirty="0" smtClean="0"/>
              <a:t>vytvorí vtlačok do skúšaného materiálu aj do porovnávacej tyče</a:t>
            </a:r>
          </a:p>
          <a:p>
            <a:r>
              <a:rPr lang="sk-SK" dirty="0" smtClean="0"/>
              <a:t>tvrdosť určíme z tabuliek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569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Tvrdomer Poldi</a:t>
            </a:r>
          </a:p>
        </p:txBody>
      </p:sp>
      <p:pic>
        <p:nvPicPr>
          <p:cNvPr id="4" name="Zástupný symbol obsahu 3" descr="01-06b-poldi_kladivko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1700808"/>
            <a:ext cx="3024336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dirty="0" smtClean="0"/>
              <a:t>Úderník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Pružina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Teleso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Nástavec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Guľôčka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Porovnávacia tyč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Skúšaný materiál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198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Tvrdosť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mechanická vlastnosť</a:t>
            </a:r>
          </a:p>
          <a:p>
            <a:r>
              <a:rPr lang="sk-SK" dirty="0" smtClean="0"/>
              <a:t>definuje sa ako odpor materiálu proti vnikaniu cudzieho telesa</a:t>
            </a:r>
          </a:p>
          <a:p>
            <a:r>
              <a:rPr lang="sk-SK" dirty="0" smtClean="0"/>
              <a:t>zisťuje sa tvrdomermi</a:t>
            </a:r>
          </a:p>
          <a:p>
            <a:r>
              <a:rPr lang="sk-SK" dirty="0" smtClean="0"/>
              <a:t>Značka 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8907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Druhy skúšok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 smtClean="0">
                <a:solidFill>
                  <a:srgbClr val="0070C0"/>
                </a:solidFill>
              </a:rPr>
              <a:t>Vrypové</a:t>
            </a:r>
            <a:r>
              <a:rPr lang="sk-SK" dirty="0" smtClean="0"/>
              <a:t> – podľa Martensa, diamantovým hrotom vytvárame vryp o šírke 0,01 mm, mierou tvrdosti je sila F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>
                <a:solidFill>
                  <a:srgbClr val="0070C0"/>
                </a:solidFill>
              </a:rPr>
              <a:t>Vnikacie</a:t>
            </a:r>
            <a:r>
              <a:rPr lang="sk-SK" dirty="0" smtClean="0"/>
              <a:t> – do skúšaného materiálu zatláčame tvrdé teleso a merítkom tvrdosti je veľkosť vtlačku 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>
                <a:solidFill>
                  <a:srgbClr val="0070C0"/>
                </a:solidFill>
              </a:rPr>
              <a:t>Odrazové</a:t>
            </a:r>
            <a:r>
              <a:rPr lang="sk-SK" dirty="0" smtClean="0"/>
              <a:t> – princíp pružného odrazu závažia spusteného z určitej výšky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640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Druhy skúšok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u="sng" dirty="0" smtClean="0">
                <a:solidFill>
                  <a:srgbClr val="FF0000"/>
                </a:solidFill>
              </a:rPr>
              <a:t>Statické skúšky: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Skúška podľa Brinella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Skúška podľa Rockwella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Skúška podľa Vickersa</a:t>
            </a:r>
          </a:p>
          <a:p>
            <a:pPr marL="0" indent="0">
              <a:buNone/>
            </a:pPr>
            <a:r>
              <a:rPr lang="sk-SK" b="1" u="sng" dirty="0" smtClean="0">
                <a:solidFill>
                  <a:srgbClr val="FF0000"/>
                </a:solidFill>
              </a:rPr>
              <a:t>Dynamické skúšky: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Poldiho kladivkom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Baumannovým kladivkom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Shoreho skleroskopom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59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Skúška podľa Brinella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94720" cy="4525963"/>
          </a:xfrm>
        </p:spPr>
        <p:txBody>
          <a:bodyPr/>
          <a:lstStyle/>
          <a:p>
            <a:pPr marL="0" indent="0">
              <a:buNone/>
            </a:pPr>
            <a:r>
              <a:rPr lang="sk-SK" i="1" u="sng" dirty="0" smtClean="0"/>
              <a:t>Podstata skúšky:</a:t>
            </a:r>
          </a:p>
          <a:p>
            <a:r>
              <a:rPr lang="sk-SK" dirty="0" smtClean="0"/>
              <a:t>vtláča sa normalizovaná oceľová kalená guľôčka predpísanou, rovnomerne vzrastajúcou silou do materiálu</a:t>
            </a:r>
            <a:endParaRPr lang="sk-SK" dirty="0"/>
          </a:p>
        </p:txBody>
      </p:sp>
      <p:pic>
        <p:nvPicPr>
          <p:cNvPr id="5" name="Zástupný symbol obsahu 4" descr="ANd9GcS7XeQJ5SgDEUYwbz1PQynfSB88NsM5pcUs-4H_FNp3_Qhs3ACY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4" y="1484785"/>
            <a:ext cx="2299667" cy="3697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/>
          <p:cNvSpPr txBox="1"/>
          <p:nvPr/>
        </p:nvSpPr>
        <p:spPr>
          <a:xfrm>
            <a:off x="5436096" y="5436705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 – priemer vtlačku [mm]</a:t>
            </a:r>
          </a:p>
          <a:p>
            <a:r>
              <a:rPr lang="sk-SK" dirty="0" smtClean="0"/>
              <a:t>D – priemer guľôčky [mm]</a:t>
            </a:r>
          </a:p>
          <a:p>
            <a:r>
              <a:rPr lang="sk-SK" dirty="0" smtClean="0"/>
              <a:t>F – sila [N]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6564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Skúška podľa Brinella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sk-SK" i="1" u="sng" dirty="0" smtClean="0"/>
                  <a:t>Vyhodnotenie skúšky:</a:t>
                </a:r>
              </a:p>
              <a:p>
                <a14:m>
                  <m:oMath xmlns:m="http://schemas.openxmlformats.org/officeDocument/2006/math">
                    <m:r>
                      <a:rPr lang="sk-SK" b="0" i="1" smtClean="0">
                        <a:latin typeface="Cambria Math"/>
                      </a:rPr>
                      <m:t>𝐻𝐵</m:t>
                    </m:r>
                    <m:r>
                      <a:rPr lang="sk-SK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sk-SK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sk-SK" b="0" i="1" smtClean="0">
                            <a:latin typeface="Cambria Math"/>
                          </a:rPr>
                          <m:t>𝑆</m:t>
                        </m:r>
                        <m:r>
                          <a:rPr lang="sk-SK" b="0" i="1" smtClean="0">
                            <a:latin typeface="Cambria Math"/>
                          </a:rPr>
                          <m:t>.</m:t>
                        </m:r>
                        <m:r>
                          <a:rPr lang="sk-SK" b="0" i="1" smtClean="0">
                            <a:latin typeface="Cambria Math"/>
                          </a:rPr>
                          <m:t>𝑔</m:t>
                        </m:r>
                      </m:den>
                    </m:f>
                  </m:oMath>
                </a14:m>
                <a:endParaRPr lang="sk-SK" i="1" dirty="0" smtClean="0"/>
              </a:p>
              <a:p>
                <a14:m>
                  <m:oMath xmlns:m="http://schemas.openxmlformats.org/officeDocument/2006/math">
                    <m:r>
                      <a:rPr lang="sk-SK" b="0" i="1" smtClean="0">
                        <a:latin typeface="Cambria Math"/>
                      </a:rPr>
                      <m:t>𝑆</m:t>
                    </m:r>
                    <m:r>
                      <a:rPr lang="sk-SK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k-SK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sk-SK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  <m:d>
                          <m:dPr>
                            <m:ctrlPr>
                              <a:rPr lang="sk-SK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sk-SK" b="0" i="1" smtClean="0">
                                <a:latin typeface="Cambria Math"/>
                                <a:ea typeface="Cambria Math"/>
                              </a:rPr>
                              <m:t>𝐷</m:t>
                            </m:r>
                            <m:r>
                              <a:rPr lang="sk-SK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sk-SK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sk-SK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sk-SK" b="0" i="1" smtClean="0">
                                        <a:latin typeface="Cambria Math"/>
                                        <a:ea typeface="Cambria Math"/>
                                      </a:rPr>
                                      <m:t>𝐷</m:t>
                                    </m:r>
                                  </m:e>
                                  <m:sup>
                                    <m:r>
                                      <a:rPr lang="sk-SK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sk-SK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sk-SK" b="0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sk-SK" b="0" i="1" smtClean="0">
                                        <a:latin typeface="Cambria Math"/>
                                        <a:ea typeface="Cambria Math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sk-SK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e>
                        </m:d>
                      </m:num>
                      <m:den>
                        <m:r>
                          <a:rPr lang="sk-SK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sk-SK" b="0" dirty="0" smtClean="0"/>
              </a:p>
              <a:p>
                <a14:m>
                  <m:oMath xmlns:m="http://schemas.openxmlformats.org/officeDocument/2006/math">
                    <m:r>
                      <a:rPr lang="sk-SK" b="0" i="1" smtClean="0">
                        <a:latin typeface="Cambria Math"/>
                      </a:rPr>
                      <m:t>𝑑</m:t>
                    </m:r>
                    <m:r>
                      <a:rPr lang="sk-SK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k-SK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k-SK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sk-SK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sk-SK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sk-SK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sk-SK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sk-SK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sk-SK" dirty="0" smtClean="0"/>
              </a:p>
              <a:p>
                <a:pPr marL="0" indent="0">
                  <a:buNone/>
                </a:pPr>
                <a:endParaRPr lang="sk-SK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3017" t="-1213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258816" cy="4525963"/>
          </a:xfrm>
        </p:spPr>
        <p:txBody>
          <a:bodyPr/>
          <a:lstStyle/>
          <a:p>
            <a:r>
              <a:rPr lang="sk-SK" dirty="0" smtClean="0"/>
              <a:t>S – povrch vtlačku [mm</a:t>
            </a:r>
            <a:r>
              <a:rPr lang="sk-SK" baseline="30000" dirty="0" smtClean="0"/>
              <a:t>2</a:t>
            </a:r>
            <a:r>
              <a:rPr lang="sk-SK" dirty="0" smtClean="0"/>
              <a:t>]</a:t>
            </a:r>
          </a:p>
          <a:p>
            <a:r>
              <a:rPr lang="sk-SK" dirty="0" smtClean="0"/>
              <a:t>g – gravitačné zrýchlenie [m.s</a:t>
            </a:r>
            <a:r>
              <a:rPr lang="sk-SK" baseline="30000" dirty="0" smtClean="0"/>
              <a:t>-2</a:t>
            </a:r>
            <a:r>
              <a:rPr lang="sk-SK" dirty="0" smtClean="0"/>
              <a:t>]</a:t>
            </a:r>
          </a:p>
          <a:p>
            <a:r>
              <a:rPr lang="sk-SK" dirty="0" smtClean="0"/>
              <a:t>d</a:t>
            </a:r>
            <a:r>
              <a:rPr lang="sk-SK" baseline="-25000" dirty="0" smtClean="0"/>
              <a:t>1</a:t>
            </a:r>
            <a:r>
              <a:rPr lang="sk-SK" dirty="0" smtClean="0"/>
              <a:t>, d</a:t>
            </a:r>
            <a:r>
              <a:rPr lang="sk-SK" baseline="-25000" dirty="0" smtClean="0"/>
              <a:t>2</a:t>
            </a:r>
            <a:r>
              <a:rPr lang="sk-SK" dirty="0" smtClean="0"/>
              <a:t> – priemer vtlačku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Obrázok 4" descr="ANd9GcTU-BfBsJbLiowJq423DAzRuYeWuBU-lfNjBe0Ny3ZGjEbzm1oGcQ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08"/>
          <a:stretch>
            <a:fillRect/>
          </a:stretch>
        </p:blipFill>
        <p:spPr bwMode="auto">
          <a:xfrm>
            <a:off x="5004048" y="4149080"/>
            <a:ext cx="2952683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786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Skúška podľa Brinella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vykonáva sa na tvrdomeri</a:t>
            </a:r>
          </a:p>
          <a:p>
            <a:r>
              <a:rPr lang="sk-SK" dirty="0"/>
              <a:t>z</a:t>
            </a:r>
            <a:r>
              <a:rPr lang="sk-SK" dirty="0" smtClean="0"/>
              <a:t>aťažujúcu silu a čas sa predpisuje norma STN 420371 </a:t>
            </a:r>
          </a:p>
          <a:p>
            <a:r>
              <a:rPr lang="sk-SK" dirty="0" smtClean="0"/>
              <a:t>po skúške sa odmerajú dĺžky priemerov v dvoch na seba kolmých smeroch</a:t>
            </a:r>
          </a:p>
        </p:txBody>
      </p:sp>
    </p:spTree>
    <p:extLst>
      <p:ext uri="{BB962C8B-B14F-4D97-AF65-F5344CB8AC3E}">
        <p14:creationId xmlns:p14="http://schemas.microsoft.com/office/powerpoint/2010/main" val="14404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Skúška podľa Vickersa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66728" cy="4525963"/>
          </a:xfrm>
        </p:spPr>
        <p:txBody>
          <a:bodyPr/>
          <a:lstStyle/>
          <a:p>
            <a:pPr marL="0" indent="0">
              <a:buNone/>
            </a:pPr>
            <a:r>
              <a:rPr lang="sk-SK" i="1" u="sng" dirty="0"/>
              <a:t>Podstata skúšky:</a:t>
            </a:r>
          </a:p>
          <a:p>
            <a:r>
              <a:rPr lang="sk-SK" dirty="0"/>
              <a:t>vtláča sa </a:t>
            </a:r>
            <a:r>
              <a:rPr lang="sk-SK" dirty="0" smtClean="0"/>
              <a:t>štvorboký pravidelný ihlan s vrcholovým uhlom 136° predpísanou</a:t>
            </a:r>
            <a:r>
              <a:rPr lang="sk-SK" dirty="0"/>
              <a:t>, rovnomerne vzrastajúcou silou do materiálu</a:t>
            </a:r>
          </a:p>
          <a:p>
            <a:endParaRPr lang="sk-SK" dirty="0"/>
          </a:p>
        </p:txBody>
      </p:sp>
      <p:pic>
        <p:nvPicPr>
          <p:cNvPr id="6" name="Zástupný symbol obsahu 5" descr="F:\MER_17_18\skúška tvrdosti1.jpg"/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95" t="58945" r="21377" b="22019"/>
          <a:stretch/>
        </p:blipFill>
        <p:spPr bwMode="auto">
          <a:xfrm>
            <a:off x="5220072" y="1556792"/>
            <a:ext cx="2232247" cy="30243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4860032" y="479715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r>
              <a:rPr lang="sk-SK" baseline="-25000" dirty="0" smtClean="0"/>
              <a:t>1</a:t>
            </a:r>
            <a:r>
              <a:rPr lang="sk-SK" dirty="0" smtClean="0"/>
              <a:t>, u</a:t>
            </a:r>
            <a:r>
              <a:rPr lang="sk-SK" baseline="-25000" dirty="0" smtClean="0"/>
              <a:t>2</a:t>
            </a:r>
            <a:r>
              <a:rPr lang="sk-SK" dirty="0" smtClean="0"/>
              <a:t> – uhlopriečky vtlačku [mm]</a:t>
            </a:r>
          </a:p>
          <a:p>
            <a:r>
              <a:rPr lang="sk-SK" dirty="0" smtClean="0"/>
              <a:t>F – sila [N]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83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Skúška podľa Vickersa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sk-SK" i="1" u="sng" dirty="0" smtClean="0"/>
                  <a:t>Vyhodnotenie skúšky:</a:t>
                </a:r>
              </a:p>
              <a:p>
                <a14:m>
                  <m:oMath xmlns:m="http://schemas.openxmlformats.org/officeDocument/2006/math">
                    <m:r>
                      <a:rPr lang="sk-SK" i="1">
                        <a:latin typeface="Cambria Math"/>
                      </a:rPr>
                      <m:t>𝐻</m:t>
                    </m:r>
                    <m:r>
                      <a:rPr lang="sk-SK" b="0" i="1" smtClean="0">
                        <a:latin typeface="Cambria Math"/>
                      </a:rPr>
                      <m:t>𝑉</m:t>
                    </m:r>
                    <m:r>
                      <a:rPr lang="sk-SK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sk-SK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/>
                          </a:rPr>
                          <m:t>1,8544.</m:t>
                        </m:r>
                        <m:r>
                          <a:rPr lang="sk-SK" i="1">
                            <a:latin typeface="Cambria Math"/>
                          </a:rPr>
                          <m:t>𝐹</m:t>
                        </m:r>
                        <m:r>
                          <a:rPr lang="sk-SK" b="0" i="1" smtClean="0">
                            <a:latin typeface="Cambria Math"/>
                          </a:rPr>
                          <m:t>.</m:t>
                        </m:r>
                        <m:r>
                          <a:rPr lang="sk-SK" b="0" i="1" smtClean="0">
                            <a:latin typeface="Cambria Math"/>
                          </a:rPr>
                          <m:t>𝑙</m:t>
                        </m:r>
                      </m:num>
                      <m:den>
                        <m:sSup>
                          <m:sSupPr>
                            <m:ctrlPr>
                              <a:rPr lang="sk-SK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k-SK" b="0" i="1" smtClean="0">
                                <a:latin typeface="Cambria Math"/>
                              </a:rPr>
                              <m:t>𝑢</m:t>
                            </m:r>
                          </m:e>
                          <m:sup>
                            <m:r>
                              <a:rPr lang="sk-SK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sk-SK" i="1">
                            <a:latin typeface="Cambria Math"/>
                          </a:rPr>
                          <m:t>.</m:t>
                        </m:r>
                        <m:r>
                          <a:rPr lang="sk-SK" i="1">
                            <a:latin typeface="Cambria Math"/>
                          </a:rPr>
                          <m:t>𝑔</m:t>
                        </m:r>
                      </m:den>
                    </m:f>
                  </m:oMath>
                </a14:m>
                <a:endParaRPr lang="sk-SK" dirty="0"/>
              </a:p>
              <a:p>
                <a14:m>
                  <m:oMath xmlns:m="http://schemas.openxmlformats.org/officeDocument/2006/math">
                    <m:r>
                      <a:rPr lang="sk-SK" b="0" i="1" smtClean="0">
                        <a:latin typeface="Cambria Math"/>
                      </a:rPr>
                      <m:t>𝑢</m:t>
                    </m:r>
                    <m:r>
                      <a:rPr lang="sk-SK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k-SK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k-S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sk-SK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sk-SK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sk-S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sk-SK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sk-SK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sk-SK" dirty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3017" t="-1213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S – povrch vtlačku [mm</a:t>
            </a:r>
            <a:r>
              <a:rPr lang="sk-SK" baseline="30000" dirty="0"/>
              <a:t>2</a:t>
            </a:r>
            <a:r>
              <a:rPr lang="sk-SK" dirty="0"/>
              <a:t>]</a:t>
            </a:r>
          </a:p>
          <a:p>
            <a:r>
              <a:rPr lang="sk-SK" dirty="0"/>
              <a:t>g – gravitačné zrýchlenie [m.s</a:t>
            </a:r>
            <a:r>
              <a:rPr lang="sk-SK" baseline="30000" dirty="0"/>
              <a:t>-2</a:t>
            </a:r>
            <a:r>
              <a:rPr lang="sk-SK" dirty="0"/>
              <a:t>]</a:t>
            </a:r>
          </a:p>
          <a:p>
            <a:r>
              <a:rPr lang="sk-SK" dirty="0" smtClean="0"/>
              <a:t>u– aritmetický priemer vtlačku [mm]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93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498</Words>
  <Application>Microsoft Office PowerPoint</Application>
  <PresentationFormat>Prezentácia na obrazovke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Office</vt:lpstr>
      <vt:lpstr>Skúšky tvrdosti</vt:lpstr>
      <vt:lpstr>Tvrdosť</vt:lpstr>
      <vt:lpstr>Druhy skúšok</vt:lpstr>
      <vt:lpstr>Druhy skúšok</vt:lpstr>
      <vt:lpstr>Skúška podľa Brinella</vt:lpstr>
      <vt:lpstr>Skúška podľa Brinella</vt:lpstr>
      <vt:lpstr>Skúška podľa Brinella</vt:lpstr>
      <vt:lpstr>Skúška podľa Vickersa</vt:lpstr>
      <vt:lpstr>Skúška podľa Vickersa</vt:lpstr>
      <vt:lpstr>Skúška podľa Vickersa</vt:lpstr>
      <vt:lpstr>Skúška podľa Rockwella</vt:lpstr>
      <vt:lpstr>Skúška podľa Rockwella</vt:lpstr>
      <vt:lpstr>Skúška podľa Rockwella</vt:lpstr>
      <vt:lpstr>Skúška podľa Rockwella</vt:lpstr>
      <vt:lpstr>Tvrdomer Poldi</vt:lpstr>
      <vt:lpstr>Tvrdomer Poldi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Skúšky tvrdosti</dc:title>
  <dc:creator>kabinet_vyt</dc:creator>
  <cp:lastModifiedBy>Uzivatel</cp:lastModifiedBy>
  <cp:revision>16</cp:revision>
  <dcterms:created xsi:type="dcterms:W3CDTF">2019-04-01T06:05:15Z</dcterms:created>
  <dcterms:modified xsi:type="dcterms:W3CDTF">2020-03-17T20:37:27Z</dcterms:modified>
</cp:coreProperties>
</file>