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7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5785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3732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1438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4403-F536-42E2-BFE2-D2FA7F329D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325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784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1719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789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6901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6398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134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8608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232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825C-7184-4037-AF29-F946178DEE2A}" type="datetimeFigureOut">
              <a:rPr lang="sk-SK" smtClean="0"/>
              <a:pPr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CF3F-8ADF-4585-925E-0FBD9E529D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069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8933859" cy="6624736"/>
          </a:xfrm>
        </p:spPr>
      </p:pic>
      <p:sp>
        <p:nvSpPr>
          <p:cNvPr id="12" name="Obdélník 11"/>
          <p:cNvSpPr/>
          <p:nvPr/>
        </p:nvSpPr>
        <p:spPr>
          <a:xfrm>
            <a:off x="1172418" y="1268760"/>
            <a:ext cx="7159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Vedenie</a:t>
            </a:r>
            <a:r>
              <a:rPr lang="cs-CZ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el. </a:t>
            </a:r>
            <a:r>
              <a:rPr lang="cs-CZ" sz="4000" b="1" spc="50" dirty="0" err="1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rúdu</a:t>
            </a:r>
            <a:r>
              <a:rPr lang="cs-CZ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 </a:t>
            </a:r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kvapalinách</a:t>
            </a:r>
            <a:endParaRPr lang="cs-CZ" sz="4000" b="1" cap="none" spc="50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132854"/>
            <a:ext cx="2235565" cy="18122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2" t="1175" r="20537" b="8516"/>
          <a:stretch/>
        </p:blipFill>
        <p:spPr>
          <a:xfrm rot="21287810">
            <a:off x="660556" y="4120873"/>
            <a:ext cx="1023723" cy="127135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76872"/>
            <a:ext cx="2592288" cy="44056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644062"/>
            <a:ext cx="2213937" cy="22139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992671"/>
            <a:ext cx="2160240" cy="18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661" y="3154328"/>
            <a:ext cx="4848066" cy="30243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sk-SK" sz="2400" dirty="0" smtClean="0">
                <a:latin typeface="+mj-lt"/>
              </a:rPr>
              <a:t>Keď je v nádobe destilovaná voda žiarovka nesvieti. Nasypme do vody trocha kuchynskej soli a žiarovka začne postupne zväčšovať svoj jas. Obvodom prechádza elektrický prúd , lebo </a:t>
            </a:r>
            <a:r>
              <a:rPr lang="sk-SK" sz="2400" dirty="0" smtClean="0">
                <a:solidFill>
                  <a:srgbClr val="FF0000"/>
                </a:solidFill>
                <a:latin typeface="+mj-lt"/>
              </a:rPr>
              <a:t>roztok kuchynskej soli je elektricky  vodivý. </a:t>
            </a:r>
            <a:r>
              <a:rPr lang="sk-SK" sz="2400" dirty="0" smtClean="0">
                <a:latin typeface="+mj-lt"/>
              </a:rPr>
              <a:t>Ako môžeme vysvetliť tento jav ?</a:t>
            </a:r>
            <a:endParaRPr lang="sk-SK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7" name="Text Box 54"/>
          <p:cNvSpPr txBox="1">
            <a:spLocks noChangeArrowheads="1"/>
          </p:cNvSpPr>
          <p:nvPr/>
        </p:nvSpPr>
        <p:spPr bwMode="auto">
          <a:xfrm>
            <a:off x="4767263" y="1720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/>
          </a:p>
        </p:txBody>
      </p:sp>
      <p:sp>
        <p:nvSpPr>
          <p:cNvPr id="35" name="Obdélník 34"/>
          <p:cNvSpPr/>
          <p:nvPr/>
        </p:nvSpPr>
        <p:spPr>
          <a:xfrm>
            <a:off x="461661" y="487296"/>
            <a:ext cx="8209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400" dirty="0" smtClean="0">
                <a:ea typeface="+mj-ea"/>
                <a:cs typeface="+mj-cs"/>
              </a:rPr>
              <a:t>Už vieme , že </a:t>
            </a:r>
            <a:r>
              <a:rPr lang="sk-SK" sz="2400" dirty="0" smtClean="0">
                <a:solidFill>
                  <a:srgbClr val="FF0000"/>
                </a:solidFill>
                <a:ea typeface="+mj-ea"/>
                <a:cs typeface="+mj-cs"/>
              </a:rPr>
              <a:t>elektrický prúd vo vodičoch je tvorený usmerneným pohybom voľných  elektrónov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sk-SK" sz="2400" dirty="0">
                <a:solidFill>
                  <a:prstClr val="black"/>
                </a:solidFill>
                <a:ea typeface="+mj-ea"/>
                <a:cs typeface="+mj-cs"/>
              </a:rPr>
              <a:t>ktoré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vzniknú  uvoľnením </a:t>
            </a:r>
            <a:r>
              <a:rPr lang="sk-SK" sz="2400" dirty="0">
                <a:solidFill>
                  <a:prstClr val="black"/>
                </a:solidFill>
                <a:ea typeface="+mj-ea"/>
                <a:cs typeface="+mj-cs"/>
              </a:rPr>
              <a:t>z  vonkajších vrstiev elektrónových obalov atómov.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Teraz si  ukážeme , ako je to s vedením elektrického prúdu v kvapalinách. Z hodín chémie viete , že </a:t>
            </a:r>
            <a:r>
              <a:rPr lang="sk-SK" sz="2400" dirty="0" smtClean="0">
                <a:solidFill>
                  <a:srgbClr val="FF0000"/>
                </a:solidFill>
                <a:ea typeface="+mj-ea"/>
                <a:cs typeface="+mj-cs"/>
              </a:rPr>
              <a:t>destilovaná voda je elektrický izolant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. Dokážeme to jednoduchým pokusom , keď  zapojíme elektrický obvod podľa obrázka.               </a:t>
            </a:r>
            <a:endParaRPr lang="sk-SK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267" y="2852936"/>
            <a:ext cx="3921159" cy="38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27897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8208"/>
            <a:ext cx="39624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048596" cy="4824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400" dirty="0" smtClean="0"/>
              <a:t>V kryštalickej štruktúre kuchynskej soli sú ióny sodíka Na</a:t>
            </a:r>
            <a:r>
              <a:rPr lang="sk-SK" sz="2400" baseline="30000" dirty="0" smtClean="0"/>
              <a:t>+ </a:t>
            </a:r>
            <a:r>
              <a:rPr lang="sk-SK" sz="2400" dirty="0" smtClean="0"/>
              <a:t>a ióny chlóru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 </a:t>
            </a:r>
            <a:r>
              <a:rPr lang="sk-SK" sz="2400" dirty="0" smtClean="0"/>
              <a:t>pevne viazané. Ak soľ dáme do vody , pôsobením molekúl vody sa väzby medzi iónmi uvoľnia a roztok soli potom obsahuje kladné ióny Na</a:t>
            </a:r>
            <a:r>
              <a:rPr lang="sk-SK" sz="2400" baseline="30000" dirty="0" smtClean="0"/>
              <a:t>+</a:t>
            </a:r>
            <a:r>
              <a:rPr lang="sk-SK" sz="2400" dirty="0" smtClean="0"/>
              <a:t> a záporné ióny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</a:t>
            </a:r>
            <a:r>
              <a:rPr lang="sk-SK" sz="2400" dirty="0" smtClean="0"/>
              <a:t>, ktoré sa neusporiadane pohybujú. Ak to takéhoto roztoku vložíme dve elektródy pripojené na póly zdroja , začnú  sa záporné ióny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</a:t>
            </a:r>
            <a:r>
              <a:rPr lang="sk-SK" sz="2400" dirty="0" smtClean="0"/>
              <a:t> pohybovať ku kladnej elektróde a kladné ióny Na</a:t>
            </a:r>
            <a:r>
              <a:rPr lang="sk-SK" sz="2400" baseline="30000" dirty="0" smtClean="0"/>
              <a:t>+</a:t>
            </a:r>
            <a:r>
              <a:rPr lang="sk-SK" sz="2400" dirty="0" smtClean="0"/>
              <a:t> k zápornej elektróde .</a:t>
            </a:r>
            <a:r>
              <a:rPr lang="sk-SK" sz="2400" dirty="0" smtClean="0">
                <a:solidFill>
                  <a:srgbClr val="FF0000"/>
                </a:solidFill>
              </a:rPr>
              <a:t>Elektrický </a:t>
            </a:r>
            <a:r>
              <a:rPr lang="sk-SK" sz="2400" dirty="0">
                <a:solidFill>
                  <a:srgbClr val="FF0000"/>
                </a:solidFill>
              </a:rPr>
              <a:t>prúd vo vodnom roztoku </a:t>
            </a:r>
            <a:r>
              <a:rPr lang="sk-SK" sz="2400" dirty="0"/>
              <a:t>kuchynskej </a:t>
            </a:r>
            <a:r>
              <a:rPr lang="sk-SK" sz="2400" dirty="0" smtClean="0"/>
              <a:t>soli </a:t>
            </a:r>
            <a:r>
              <a:rPr lang="sk-SK" sz="2400" dirty="0" smtClean="0">
                <a:solidFill>
                  <a:srgbClr val="FF0000"/>
                </a:solidFill>
              </a:rPr>
              <a:t>je tvorený usmerneným pohybom </a:t>
            </a:r>
            <a:r>
              <a:rPr lang="sk-SK" sz="2400" dirty="0">
                <a:solidFill>
                  <a:srgbClr val="FF0000"/>
                </a:solidFill>
              </a:rPr>
              <a:t>kladných a záporných </a:t>
            </a:r>
            <a:r>
              <a:rPr lang="sk-SK" sz="2400" dirty="0" smtClean="0">
                <a:solidFill>
                  <a:srgbClr val="FF0000"/>
                </a:solidFill>
              </a:rPr>
              <a:t>iónov.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sz="2400" dirty="0" smtClean="0"/>
          </a:p>
          <a:p>
            <a:pPr eaLnBrk="1" hangingPunct="1">
              <a:lnSpc>
                <a:spcPct val="80000"/>
              </a:lnSpc>
            </a:pPr>
            <a:endParaRPr lang="sk-SK" sz="24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645023"/>
            <a:ext cx="4320480" cy="28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9642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136904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sk-SK" sz="2400" dirty="0" smtClean="0"/>
              <a:t>Vedením elektrického prúdu v elektrolytoch                                    sa zaoberal aj anglický fyzik M. Faraday .                                                 </a:t>
            </a:r>
            <a:r>
              <a:rPr lang="sk-SK" sz="2400" dirty="0"/>
              <a:t>Zaviedol pojmy: elektrolýza, anóda, katóda</a:t>
            </a:r>
            <a:r>
              <a:rPr lang="sk-SK" sz="2400" dirty="0" smtClean="0"/>
              <a:t>,                                                              </a:t>
            </a:r>
            <a:r>
              <a:rPr lang="sk-SK" sz="2400" dirty="0"/>
              <a:t>ión. </a:t>
            </a:r>
            <a:r>
              <a:rPr lang="sk-SK" sz="2400" dirty="0" smtClean="0"/>
              <a:t>Skúmal chemické účinky </a:t>
            </a:r>
            <a:r>
              <a:rPr lang="sk-SK" sz="2400" dirty="0"/>
              <a:t>elektrického </a:t>
            </a:r>
            <a:r>
              <a:rPr lang="sk-SK" sz="2400" dirty="0" smtClean="0"/>
              <a:t>                                                     prúdu a roku  </a:t>
            </a:r>
            <a:r>
              <a:rPr lang="sk-SK" sz="2400" dirty="0"/>
              <a:t>1834 </a:t>
            </a:r>
            <a:r>
              <a:rPr lang="sk-SK" sz="2400" dirty="0" smtClean="0"/>
              <a:t>definoval </a:t>
            </a:r>
            <a:r>
              <a:rPr lang="sk-SK" sz="2400" dirty="0"/>
              <a:t>zákony </a:t>
            </a:r>
            <a:r>
              <a:rPr lang="sk-SK" sz="2400" dirty="0" smtClean="0"/>
              <a:t>                                                        elektrolýzy </a:t>
            </a:r>
            <a:r>
              <a:rPr lang="sk-SK" sz="2400" dirty="0"/>
              <a:t>(tzv. </a:t>
            </a:r>
            <a:r>
              <a:rPr lang="sk-SK" sz="2400" dirty="0" err="1" smtClean="0"/>
              <a:t>Faradayové</a:t>
            </a:r>
            <a:r>
              <a:rPr lang="sk-SK" sz="2400" dirty="0" smtClean="0"/>
              <a:t> zákony)                                                                                  </a:t>
            </a:r>
            <a:r>
              <a:rPr lang="sk-SK" sz="2400" dirty="0" smtClean="0">
                <a:solidFill>
                  <a:srgbClr val="FF0000"/>
                </a:solidFill>
              </a:rPr>
              <a:t>V kvapalinách vedú elektrický prúd voľné                                                                  ióny - katióny a anióny. Vodivé roztoky v ktorých sa takéto ióny nachádzajú nazývame elektrolyty . Elektrolytmi môžu byť vodné roztoky solí (</a:t>
            </a:r>
            <a:r>
              <a:rPr lang="sk-SK" sz="2400" dirty="0" err="1" smtClean="0">
                <a:solidFill>
                  <a:srgbClr val="FF0000"/>
                </a:solidFill>
              </a:rPr>
              <a:t>NaCl</a:t>
            </a:r>
            <a:r>
              <a:rPr lang="sk-SK" sz="2400" dirty="0" smtClean="0">
                <a:solidFill>
                  <a:srgbClr val="FF0000"/>
                </a:solidFill>
              </a:rPr>
              <a:t>, </a:t>
            </a:r>
            <a:r>
              <a:rPr lang="sk-SK" sz="2400" dirty="0" err="1" smtClean="0">
                <a:solidFill>
                  <a:srgbClr val="FF0000"/>
                </a:solidFill>
              </a:rPr>
              <a:t>KCl</a:t>
            </a:r>
            <a:r>
              <a:rPr lang="sk-SK" sz="2400" dirty="0" smtClean="0">
                <a:solidFill>
                  <a:srgbClr val="FF0000"/>
                </a:solidFill>
              </a:rPr>
              <a:t>), kyselín </a:t>
            </a:r>
            <a:r>
              <a:rPr lang="sk-SK" sz="2400" dirty="0">
                <a:solidFill>
                  <a:srgbClr val="FF0000"/>
                </a:solidFill>
              </a:rPr>
              <a:t>(H</a:t>
            </a:r>
            <a:r>
              <a:rPr lang="sk-SK" sz="2400" baseline="-25000" dirty="0">
                <a:solidFill>
                  <a:srgbClr val="FF0000"/>
                </a:solidFill>
              </a:rPr>
              <a:t>2</a:t>
            </a:r>
            <a:r>
              <a:rPr lang="sk-SK" sz="2400" dirty="0">
                <a:solidFill>
                  <a:srgbClr val="FF0000"/>
                </a:solidFill>
              </a:rPr>
              <a:t>SO</a:t>
            </a:r>
            <a:r>
              <a:rPr lang="sk-SK" sz="2400" baseline="-25000" dirty="0">
                <a:solidFill>
                  <a:srgbClr val="FF0000"/>
                </a:solidFill>
              </a:rPr>
              <a:t>4</a:t>
            </a:r>
            <a:r>
              <a:rPr lang="sk-SK" sz="2400" dirty="0">
                <a:solidFill>
                  <a:srgbClr val="FF0000"/>
                </a:solidFill>
              </a:rPr>
              <a:t>, </a:t>
            </a:r>
            <a:r>
              <a:rPr lang="sk-SK" sz="2400" dirty="0" smtClean="0">
                <a:solidFill>
                  <a:srgbClr val="FF0000"/>
                </a:solidFill>
              </a:rPr>
              <a:t>                                          HNO</a:t>
            </a:r>
            <a:r>
              <a:rPr lang="sk-SK" sz="2400" baseline="-25000" dirty="0" smtClean="0">
                <a:solidFill>
                  <a:srgbClr val="FF0000"/>
                </a:solidFill>
              </a:rPr>
              <a:t>3</a:t>
            </a:r>
            <a:r>
              <a:rPr lang="sk-SK" sz="2400" dirty="0" smtClean="0">
                <a:solidFill>
                  <a:srgbClr val="FF0000"/>
                </a:solidFill>
              </a:rPr>
              <a:t>) a zásad (KOH, </a:t>
            </a:r>
            <a:r>
              <a:rPr lang="sk-SK" sz="2400" dirty="0" err="1" smtClean="0">
                <a:solidFill>
                  <a:srgbClr val="FF0000"/>
                </a:solidFill>
              </a:rPr>
              <a:t>NaOH</a:t>
            </a:r>
            <a:r>
              <a:rPr lang="sk-SK" sz="2400" dirty="0" smtClean="0">
                <a:solidFill>
                  <a:srgbClr val="FF0000"/>
                </a:solidFill>
              </a:rPr>
              <a:t>)                                                                    </a:t>
            </a:r>
            <a:r>
              <a:rPr lang="sk-SK" sz="2400" dirty="0" smtClean="0"/>
              <a:t> Ľudské telo tiež </a:t>
            </a:r>
            <a:r>
              <a:rPr lang="sk-SK" sz="2400" dirty="0"/>
              <a:t>vylučuje </a:t>
            </a:r>
            <a:r>
              <a:rPr lang="sk-SK" sz="2400" dirty="0" smtClean="0"/>
              <a:t> elektrolyty –                                                                     pri potení , vylučovaní ,krvácaní atď.</a:t>
            </a:r>
            <a:endParaRPr lang="sk-SK" sz="2400" u="sng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sk-SK" sz="2400" u="sng" dirty="0" smtClean="0">
              <a:solidFill>
                <a:schemeClr val="folHlink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292725" y="5516563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000" b="1" dirty="0">
                <a:solidFill>
                  <a:schemeClr val="bg2"/>
                </a:solidFill>
              </a:rPr>
              <a:t>M. FARADAY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724" y="4238206"/>
            <a:ext cx="2924668" cy="1686642"/>
          </a:xfrm>
          <a:prstGeom prst="rect">
            <a:avLst/>
          </a:prstGeom>
        </p:spPr>
      </p:pic>
      <p:pic>
        <p:nvPicPr>
          <p:cNvPr id="3074" name="Picture 2" descr="http://www.historyofsurgery.co.uk/Web%20Pages/Images/faraday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935" y="690439"/>
            <a:ext cx="2103829" cy="23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3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47716"/>
            <a:ext cx="2664296" cy="2311137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281" y="391620"/>
            <a:ext cx="849093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sk-SK" sz="2400" dirty="0" smtClean="0"/>
              <a:t>Ak do elektrolytu vložíme dve elektródy a pripojíme ich ku svorkám jednosmerného zdroja napätia, vznikne medzi elektródami elektrické pole vo vnútri elektrolytu , ktoré vyvoláva usmernený pohyb iónov v roztoku (iónová vodivosť)</a:t>
            </a:r>
          </a:p>
          <a:p>
            <a:pPr marL="0" indent="0" eaLnBrk="1" hangingPunct="1">
              <a:buNone/>
              <a:defRPr/>
            </a:pPr>
            <a:r>
              <a:rPr lang="sk-SK" sz="2400" dirty="0" smtClean="0">
                <a:solidFill>
                  <a:srgbClr val="FF0000"/>
                </a:solidFill>
              </a:rPr>
              <a:t>Katióny sa  pohybujú ku katóde pripojenej k zápornej svorke zdroja a anióny k anóde. Dej , pri ktorom prechodom el. prúdu elektrolytom dochádza k látkovým zmenám nazývame elektrolýza. Pri elektrolýze sa na katóde vždy vylučuje vodík alebo kov. </a:t>
            </a:r>
            <a:endParaRPr lang="sk-SK" sz="2000" u="sng" dirty="0" smtClean="0">
              <a:solidFill>
                <a:schemeClr val="folHlink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3433665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Elektrický </a:t>
            </a:r>
            <a:r>
              <a:rPr lang="sk-SK" sz="2400" dirty="0"/>
              <a:t>prúd vedú aj:</a:t>
            </a:r>
          </a:p>
          <a:p>
            <a:pPr marL="177800" indent="-177800">
              <a:buClr>
                <a:srgbClr val="FF3300"/>
              </a:buClr>
            </a:pPr>
            <a:r>
              <a:rPr lang="sk-SK" sz="2400" dirty="0" smtClean="0"/>
              <a:t>- vlhký </a:t>
            </a:r>
            <a:r>
              <a:rPr lang="sk-SK" sz="2400" dirty="0"/>
              <a:t>znečistený povrch látok </a:t>
            </a:r>
            <a:r>
              <a:rPr lang="sk-SK" sz="2400" dirty="0" smtClean="0"/>
              <a:t>(</a:t>
            </a:r>
            <a:r>
              <a:rPr lang="sk-SK" sz="2400" dirty="0"/>
              <a:t>drevo, sklo, </a:t>
            </a:r>
            <a:r>
              <a:rPr lang="sk-SK" sz="2400" dirty="0" smtClean="0"/>
              <a:t> plast) </a:t>
            </a:r>
          </a:p>
          <a:p>
            <a:pPr>
              <a:buClr>
                <a:srgbClr val="FF3300"/>
              </a:buClr>
            </a:pPr>
            <a:r>
              <a:rPr lang="sk-SK" sz="2400" dirty="0" smtClean="0"/>
              <a:t>- vlhké </a:t>
            </a:r>
            <a:r>
              <a:rPr lang="sk-SK" sz="2400" dirty="0"/>
              <a:t>vrstvy zemského povrchu </a:t>
            </a:r>
          </a:p>
          <a:p>
            <a:pPr marL="177800" indent="-177800">
              <a:defRPr/>
            </a:pPr>
            <a:r>
              <a:rPr lang="sk-SK" sz="2400" dirty="0" smtClean="0"/>
              <a:t>- kvapaliny </a:t>
            </a:r>
            <a:r>
              <a:rPr lang="sk-SK" sz="2400" dirty="0"/>
              <a:t>v našom tele a pot vylučovaný </a:t>
            </a:r>
            <a:r>
              <a:rPr lang="sk-SK" sz="2400" dirty="0" smtClean="0"/>
              <a:t>pokožkou ( preto </a:t>
            </a:r>
            <a:r>
              <a:rPr lang="sk-SK" sz="2400" dirty="0"/>
              <a:t>je </a:t>
            </a:r>
            <a:r>
              <a:rPr lang="sk-SK" sz="2400" dirty="0">
                <a:solidFill>
                  <a:srgbClr val="FF0000"/>
                </a:solidFill>
              </a:rPr>
              <a:t>pri zaobchádzaní s elektrickými </a:t>
            </a:r>
            <a:r>
              <a:rPr lang="sk-SK" sz="2400" dirty="0" smtClean="0">
                <a:solidFill>
                  <a:srgbClr val="FF0000"/>
                </a:solidFill>
              </a:rPr>
              <a:t>zariadeniami nebezpečné     používať </a:t>
            </a:r>
            <a:r>
              <a:rPr lang="sk-SK" sz="2400" dirty="0">
                <a:solidFill>
                  <a:srgbClr val="FF0000"/>
                </a:solidFill>
              </a:rPr>
              <a:t>vlhké </a:t>
            </a:r>
            <a:r>
              <a:rPr lang="sk-SK" sz="2400" dirty="0" smtClean="0">
                <a:solidFill>
                  <a:srgbClr val="FF0000"/>
                </a:solidFill>
              </a:rPr>
              <a:t>izolanty , </a:t>
            </a:r>
            <a:r>
              <a:rPr lang="sk-SK" sz="2400" dirty="0">
                <a:solidFill>
                  <a:srgbClr val="FF0000"/>
                </a:solidFill>
              </a:rPr>
              <a:t>alebo pracovať mokrými </a:t>
            </a:r>
            <a:r>
              <a:rPr lang="sk-SK" sz="2400" dirty="0" smtClean="0">
                <a:solidFill>
                  <a:srgbClr val="FF0000"/>
                </a:solidFill>
              </a:rPr>
              <a:t>rukami</a:t>
            </a:r>
            <a:r>
              <a:rPr lang="sk-SK" sz="2400" dirty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!</a:t>
            </a:r>
            <a:r>
              <a:rPr lang="sk-SK" sz="2400" dirty="0" smtClean="0"/>
              <a:t>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4288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623703"/>
            <a:ext cx="2376264" cy="174063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5536" y="989439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Elektrolýza má bohaté využitie vo vede aj v  technickej praxi. Z  roztokov alebo z  roztavených rúd sa </a:t>
            </a:r>
            <a:r>
              <a:rPr lang="sk-SK" sz="2400" dirty="0" smtClean="0">
                <a:solidFill>
                  <a:srgbClr val="FF0000"/>
                </a:solidFill>
              </a:rPr>
              <a:t>elektrolýzou </a:t>
            </a:r>
            <a:r>
              <a:rPr lang="sk-SK" sz="2400" dirty="0">
                <a:solidFill>
                  <a:srgbClr val="FF0000"/>
                </a:solidFill>
              </a:rPr>
              <a:t>získavajú čisté </a:t>
            </a:r>
            <a:r>
              <a:rPr lang="sk-SK" sz="2400" dirty="0" smtClean="0">
                <a:solidFill>
                  <a:srgbClr val="FF0000"/>
                </a:solidFill>
              </a:rPr>
              <a:t>kovy </a:t>
            </a:r>
            <a:r>
              <a:rPr lang="sk-SK" sz="2400" dirty="0" smtClean="0"/>
              <a:t>, </a:t>
            </a:r>
            <a:r>
              <a:rPr lang="sk-SK" sz="2400" dirty="0"/>
              <a:t>ako napríklad z  oxidu hlinitého hliník. </a:t>
            </a:r>
            <a:r>
              <a:rPr lang="sk-SK" sz="2400" dirty="0">
                <a:solidFill>
                  <a:srgbClr val="FF0000"/>
                </a:solidFill>
              </a:rPr>
              <a:t>Elektrolýza sa tiež využíva pri </a:t>
            </a:r>
            <a:r>
              <a:rPr lang="sk-SK" sz="2400" dirty="0" smtClean="0">
                <a:solidFill>
                  <a:srgbClr val="FF0000"/>
                </a:solidFill>
              </a:rPr>
              <a:t>galvanickom pokovovaní </a:t>
            </a:r>
            <a:r>
              <a:rPr lang="sk-SK" sz="2400" dirty="0">
                <a:solidFill>
                  <a:srgbClr val="FF0000"/>
                </a:solidFill>
              </a:rPr>
              <a:t>predmetov</a:t>
            </a:r>
            <a:r>
              <a:rPr lang="sk-SK" sz="2400" dirty="0"/>
              <a:t> (napríklad </a:t>
            </a:r>
            <a:r>
              <a:rPr lang="sk-SK" sz="2400" dirty="0" smtClean="0"/>
              <a:t>chrómom , zinkom , zlatom ) </a:t>
            </a:r>
            <a:r>
              <a:rPr lang="sk-SK" sz="2400" dirty="0"/>
              <a:t>vďaka čomu sa stávajú odolnejšie voči </a:t>
            </a:r>
            <a:r>
              <a:rPr lang="sk-SK" sz="2400" dirty="0" smtClean="0"/>
              <a:t>korózii a získajú lepšie mechanické a chemická vlastnosti. Predmet , </a:t>
            </a:r>
            <a:r>
              <a:rPr lang="sk-SK" sz="2400" dirty="0"/>
              <a:t>ktorý chceme galvanicky </a:t>
            </a:r>
            <a:r>
              <a:rPr lang="sk-SK" sz="2400" dirty="0" smtClean="0"/>
              <a:t>pokovovať ,  </a:t>
            </a:r>
            <a:r>
              <a:rPr lang="sk-SK" sz="2400" dirty="0"/>
              <a:t>musí byť </a:t>
            </a:r>
            <a:r>
              <a:rPr lang="sk-SK" sz="2400" dirty="0" smtClean="0"/>
              <a:t>katódou a anódou </a:t>
            </a:r>
            <a:r>
              <a:rPr lang="sk-SK" sz="2400" dirty="0"/>
              <a:t>je spravidla </a:t>
            </a:r>
            <a:r>
              <a:rPr lang="sk-SK" sz="2400" dirty="0" smtClean="0"/>
              <a:t>kov , </a:t>
            </a:r>
            <a:r>
              <a:rPr lang="sk-SK" sz="2400" dirty="0"/>
              <a:t>ktorého ióny obsahuje </a:t>
            </a:r>
            <a:r>
              <a:rPr lang="sk-SK" sz="2400" dirty="0" smtClean="0"/>
              <a:t>elektrolyt</a:t>
            </a:r>
            <a:r>
              <a:rPr lang="cs-CZ" sz="2400" dirty="0" smtClean="0">
                <a:latin typeface="+mj-lt"/>
              </a:rPr>
              <a:t>.</a:t>
            </a:r>
            <a:r>
              <a:rPr lang="sk-SK" sz="2400" dirty="0" smtClean="0"/>
              <a:t> </a:t>
            </a:r>
            <a:r>
              <a:rPr lang="sk-SK" sz="2400" dirty="0">
                <a:solidFill>
                  <a:srgbClr val="FF0000"/>
                </a:solidFill>
              </a:rPr>
              <a:t>Na </a:t>
            </a:r>
            <a:r>
              <a:rPr lang="sk-SK" sz="2400" dirty="0" smtClean="0">
                <a:solidFill>
                  <a:srgbClr val="FF0000"/>
                </a:solidFill>
              </a:rPr>
              <a:t>princípe </a:t>
            </a:r>
            <a:r>
              <a:rPr lang="sk-SK" sz="2400" dirty="0">
                <a:solidFill>
                  <a:srgbClr val="FF0000"/>
                </a:solidFill>
              </a:rPr>
              <a:t>elektrolýzy sú založené </a:t>
            </a:r>
            <a:r>
              <a:rPr lang="sk-SK" sz="2400" dirty="0" smtClean="0">
                <a:solidFill>
                  <a:srgbClr val="FF0000"/>
                </a:solidFill>
              </a:rPr>
              <a:t>aj dôležité </a:t>
            </a:r>
            <a:r>
              <a:rPr lang="sk-SK" sz="2400" dirty="0">
                <a:solidFill>
                  <a:srgbClr val="FF0000"/>
                </a:solidFill>
              </a:rPr>
              <a:t>zdroje elektrického </a:t>
            </a:r>
            <a:r>
              <a:rPr lang="sk-SK" sz="2400" dirty="0" smtClean="0">
                <a:solidFill>
                  <a:srgbClr val="FF0000"/>
                </a:solidFill>
              </a:rPr>
              <a:t>napätia – akumulátory.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55955" y="404664"/>
            <a:ext cx="3632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cap="none" spc="50" dirty="0" err="1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Využitie</a:t>
            </a:r>
            <a:r>
              <a:rPr lang="cs-CZ" sz="3200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elektrolýzy</a:t>
            </a:r>
            <a:endParaRPr lang="cs-CZ" sz="3200" cap="none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509121"/>
            <a:ext cx="2195826" cy="18024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3696" y="4740765"/>
            <a:ext cx="1282756" cy="17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5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6672"/>
            <a:ext cx="1166732" cy="1166732"/>
          </a:xfrm>
        </p:spPr>
      </p:pic>
      <p:sp>
        <p:nvSpPr>
          <p:cNvPr id="4" name="Obdélník 3"/>
          <p:cNvSpPr/>
          <p:nvPr/>
        </p:nvSpPr>
        <p:spPr>
          <a:xfrm>
            <a:off x="2987824" y="476672"/>
            <a:ext cx="30313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Opakovanie</a:t>
            </a:r>
            <a:endParaRPr lang="cs-CZ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64340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sk-SK" sz="2400" dirty="0" smtClean="0"/>
              <a:t>1. Ako by si dokázal , že destilovaná voda nevedie elektrický prúd ?</a:t>
            </a:r>
          </a:p>
          <a:p>
            <a:r>
              <a:rPr lang="sk-SK" sz="2400" dirty="0" smtClean="0"/>
              <a:t>2. Aké častice  vedú elektrický prúd v kvapalinách ?</a:t>
            </a:r>
          </a:p>
          <a:p>
            <a:r>
              <a:rPr lang="sk-SK" sz="2400" dirty="0" smtClean="0"/>
              <a:t>3. Čo je elektrolyt a čo môže obsahovať ?</a:t>
            </a:r>
          </a:p>
          <a:p>
            <a:pPr marL="354013" indent="-354013"/>
            <a:r>
              <a:rPr lang="sk-SK" sz="2400" dirty="0" smtClean="0"/>
              <a:t>4. Popíš pojmy katión anión , katóda , anóda a kto tieto pojmy   zaviedol.</a:t>
            </a:r>
          </a:p>
          <a:p>
            <a:pPr marL="354013" indent="-354013"/>
            <a:r>
              <a:rPr lang="sk-SK" sz="2400" dirty="0" smtClean="0"/>
              <a:t>5. Prečo je nebezpečné pracovať s elektrickými </a:t>
            </a:r>
          </a:p>
          <a:p>
            <a:pPr marL="354013" indent="-354013"/>
            <a:r>
              <a:rPr lang="sk-SK" sz="2400" dirty="0"/>
              <a:t> </a:t>
            </a:r>
            <a:r>
              <a:rPr lang="sk-SK" sz="2400" dirty="0" smtClean="0"/>
              <a:t>    zariadeniami mokrými rukami ?</a:t>
            </a:r>
          </a:p>
          <a:p>
            <a:pPr marL="354013" indent="-354013"/>
            <a:r>
              <a:rPr lang="sk-SK" sz="2400" dirty="0" smtClean="0"/>
              <a:t>6. Čo je elektrolýza a čo pri nej prebieha?</a:t>
            </a:r>
          </a:p>
          <a:p>
            <a:pPr marL="354013" indent="-354013"/>
            <a:r>
              <a:rPr lang="sk-SK" sz="2400" dirty="0" smtClean="0"/>
              <a:t>7. Kde sa elektrolýza využíva  v praxi ?</a:t>
            </a:r>
          </a:p>
          <a:p>
            <a:endParaRPr lang="sk-SK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696758"/>
            <a:ext cx="180594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8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489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Motiv systému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Mária</cp:lastModifiedBy>
  <cp:revision>48</cp:revision>
  <dcterms:created xsi:type="dcterms:W3CDTF">2013-05-04T09:49:04Z</dcterms:created>
  <dcterms:modified xsi:type="dcterms:W3CDTF">2020-04-20T09:12:17Z</dcterms:modified>
</cp:coreProperties>
</file>