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9"/>
  </p:notesMasterIdLst>
  <p:sldIdLst>
    <p:sldId id="291" r:id="rId2"/>
    <p:sldId id="280" r:id="rId3"/>
    <p:sldId id="293" r:id="rId4"/>
    <p:sldId id="292" r:id="rId5"/>
    <p:sldId id="281" r:id="rId6"/>
    <p:sldId id="294" r:id="rId7"/>
    <p:sldId id="295" r:id="rId8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2C53B"/>
    <a:srgbClr val="FF9933"/>
    <a:srgbClr val="660066"/>
    <a:srgbClr val="422C16"/>
    <a:srgbClr val="006600"/>
    <a:srgbClr val="6E5552"/>
    <a:srgbClr val="0C788E"/>
    <a:srgbClr val="800080"/>
    <a:srgbClr val="321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75" autoAdjust="0"/>
    <p:restoredTop sz="94652" autoAdjust="0"/>
  </p:normalViewPr>
  <p:slideViewPr>
    <p:cSldViewPr>
      <p:cViewPr varScale="1">
        <p:scale>
          <a:sx n="74" d="100"/>
          <a:sy n="74" d="100"/>
        </p:scale>
        <p:origin x="-102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82F732-9CAC-4CF4-AE87-C47DA9E1EE18}" type="datetimeFigureOut">
              <a:rPr lang="sk-SK" smtClean="0"/>
              <a:pPr/>
              <a:t>10. 5. 2020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29BB32-798C-49B0-80C2-1780668B1C43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oramenný trojuholní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9F7D1FDF-2E83-4C7D-B0D5-3E0631762E92}" type="datetime10">
              <a:rPr lang="sk-SK" smtClean="0"/>
              <a:pPr>
                <a:defRPr/>
              </a:pPr>
              <a:t>15:45</a:t>
            </a:fld>
            <a:endParaRPr lang="es-ES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148CA2B-FADC-4503-A584-C613F9E7865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7D1FDF-2E83-4C7D-B0D5-3E0631762E92}" type="datetime10">
              <a:rPr lang="sk-SK" smtClean="0"/>
              <a:pPr>
                <a:defRPr/>
              </a:pPr>
              <a:t>15:45</a:t>
            </a:fld>
            <a:endParaRPr lang="es-E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8CA2B-FADC-4503-A584-C613F9E7865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  <p:hf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7D1FDF-2E83-4C7D-B0D5-3E0631762E92}" type="datetime10">
              <a:rPr lang="sk-SK" smtClean="0"/>
              <a:pPr>
                <a:defRPr/>
              </a:pPr>
              <a:t>15:45</a:t>
            </a:fld>
            <a:endParaRPr lang="es-E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8CA2B-FADC-4503-A584-C613F9E7865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pPr>
              <a:defRPr/>
            </a:pPr>
            <a:fld id="{9F7D1FDF-2E83-4C7D-B0D5-3E0631762E92}" type="datetime10">
              <a:rPr lang="sk-SK" smtClean="0"/>
              <a:pPr>
                <a:defRPr/>
              </a:pPr>
              <a:t>15:45</a:t>
            </a:fld>
            <a:endParaRPr lang="es-E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8CA2B-FADC-4503-A584-C613F9E7865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uhlý trojuholní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ovnoramenný trojuholní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pPr>
              <a:defRPr/>
            </a:pPr>
            <a:fld id="{9F7D1FDF-2E83-4C7D-B0D5-3E0631762E92}" type="datetime10">
              <a:rPr lang="sk-SK" smtClean="0"/>
              <a:pPr>
                <a:defRPr/>
              </a:pPr>
              <a:t>15:45</a:t>
            </a:fld>
            <a:endParaRPr lang="es-E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148CA2B-FADC-4503-A584-C613F9E7865A}" type="slidenum">
              <a:rPr lang="es-ES" smtClean="0"/>
              <a:pPr/>
              <a:t>‹#›</a:t>
            </a:fld>
            <a:endParaRPr lang="es-ES"/>
          </a:p>
        </p:txBody>
      </p:sp>
      <p:cxnSp>
        <p:nvCxnSpPr>
          <p:cNvPr id="11" name="Rovná spojnica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nica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fld id="{9F7D1FDF-2E83-4C7D-B0D5-3E0631762E92}" type="datetime10">
              <a:rPr lang="sk-SK" smtClean="0"/>
              <a:pPr>
                <a:defRPr/>
              </a:pPr>
              <a:t>15:45</a:t>
            </a:fld>
            <a:endParaRPr lang="es-E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148CA2B-FADC-4503-A584-C613F9E7865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pPr>
              <a:defRPr/>
            </a:pPr>
            <a:fld id="{9F7D1FDF-2E83-4C7D-B0D5-3E0631762E92}" type="datetime10">
              <a:rPr lang="sk-SK" smtClean="0"/>
              <a:pPr>
                <a:defRPr/>
              </a:pPr>
              <a:t>15:45</a:t>
            </a:fld>
            <a:endParaRPr lang="es-ES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148CA2B-FADC-4503-A584-C613F9E7865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7D1FDF-2E83-4C7D-B0D5-3E0631762E92}" type="datetime10">
              <a:rPr lang="sk-SK" smtClean="0"/>
              <a:pPr>
                <a:defRPr/>
              </a:pPr>
              <a:t>15:45</a:t>
            </a:fld>
            <a:endParaRPr lang="es-ES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8CA2B-FADC-4503-A584-C613F9E7865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  <p:hf sldNum="0"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fld id="{9F7D1FDF-2E83-4C7D-B0D5-3E0631762E92}" type="datetime10">
              <a:rPr lang="sk-SK" smtClean="0"/>
              <a:pPr>
                <a:defRPr/>
              </a:pPr>
              <a:t>15:45</a:t>
            </a:fld>
            <a:endParaRPr lang="es-ES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148CA2B-FADC-4503-A584-C613F9E7865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  <p:hf sldNum="0"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9F7D1FDF-2E83-4C7D-B0D5-3E0631762E92}" type="datetime10">
              <a:rPr lang="sk-SK" smtClean="0"/>
              <a:pPr>
                <a:defRPr/>
              </a:pPr>
              <a:t>15:45</a:t>
            </a:fld>
            <a:endParaRPr lang="es-E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148CA2B-FADC-4503-A584-C613F9E7865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9F7D1FDF-2E83-4C7D-B0D5-3E0631762E92}" type="datetime10">
              <a:rPr lang="sk-SK" smtClean="0"/>
              <a:pPr>
                <a:defRPr/>
              </a:pPr>
              <a:t>15:45</a:t>
            </a:fld>
            <a:endParaRPr lang="es-E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148CA2B-FADC-4503-A584-C613F9E7865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uhlý trojuholní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Rovná spojnica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nica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7D1FDF-2E83-4C7D-B0D5-3E0631762E92}" type="datetime10">
              <a:rPr lang="sk-SK" smtClean="0"/>
              <a:pPr>
                <a:defRPr/>
              </a:pPr>
              <a:t>15:45</a:t>
            </a:fld>
            <a:endParaRPr lang="es-ES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148CA2B-FADC-4503-A584-C613F9E7865A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8000" dirty="0" smtClean="0"/>
              <a:t>Čo je to </a:t>
            </a:r>
            <a:r>
              <a:rPr lang="sk-SK" sz="8000" b="1" dirty="0" smtClean="0"/>
              <a:t>OPERA</a:t>
            </a:r>
            <a:endParaRPr lang="sk-SK" sz="8000" b="1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7D1FDF-2E83-4C7D-B0D5-3E0631762E92}" type="datetime10">
              <a:rPr lang="sk-SK" smtClean="0"/>
              <a:pPr>
                <a:defRPr/>
              </a:pPr>
              <a:t>15:53</a:t>
            </a:fld>
            <a:endParaRPr lang="es-ES"/>
          </a:p>
        </p:txBody>
      </p:sp>
      <p:sp>
        <p:nvSpPr>
          <p:cNvPr id="4" name="BlokTextu 3"/>
          <p:cNvSpPr txBox="1"/>
          <p:nvPr/>
        </p:nvSpPr>
        <p:spPr>
          <a:xfrm>
            <a:off x="683568" y="2924944"/>
            <a:ext cx="7848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Hudba spojená s inými druhmi umenia</a:t>
            </a:r>
            <a:endParaRPr lang="sk-SK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lokTextu 5"/>
          <p:cNvSpPr txBox="1"/>
          <p:nvPr/>
        </p:nvSpPr>
        <p:spPr>
          <a:xfrm>
            <a:off x="285720" y="404664"/>
            <a:ext cx="8858280" cy="830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b="1" dirty="0" smtClean="0">
                <a:solidFill>
                  <a:srgbClr val="92D050"/>
                </a:solidFill>
                <a:latin typeface="Comic Sans MS" pitchFamily="66" charset="0"/>
              </a:rPr>
              <a:t>Opera </a:t>
            </a:r>
          </a:p>
          <a:p>
            <a:r>
              <a:rPr lang="sk-SK" sz="4000" dirty="0" smtClean="0">
                <a:latin typeface="Comic Sans MS" pitchFamily="66" charset="0"/>
              </a:rPr>
              <a:t>-je  druh umenia, ktorý v sebe spája </a:t>
            </a:r>
            <a:r>
              <a:rPr lang="sk-SK" sz="4000" dirty="0" smtClean="0">
                <a:solidFill>
                  <a:srgbClr val="FFFF00"/>
                </a:solidFill>
                <a:latin typeface="Comic Sans MS" pitchFamily="66" charset="0"/>
              </a:rPr>
              <a:t>HUDBU, SPEV, TANEC, DIVADLO VÝTVARNÉ UMENIE.</a:t>
            </a:r>
          </a:p>
          <a:p>
            <a:r>
              <a:rPr lang="sk-SK" sz="4000" dirty="0" smtClean="0">
                <a:latin typeface="Comic Sans MS" pitchFamily="66" charset="0"/>
              </a:rPr>
              <a:t>  </a:t>
            </a:r>
          </a:p>
          <a:p>
            <a:r>
              <a:rPr lang="sk-SK" sz="4000" dirty="0" smtClean="0">
                <a:latin typeface="Comic Sans MS" pitchFamily="66" charset="0"/>
              </a:rPr>
              <a:t>Na pódiu sa odohráva divadelné predstavenie, ktoré sa ale celé spieva- </a:t>
            </a:r>
            <a:r>
              <a:rPr lang="sk-SK" sz="4000" dirty="0" smtClean="0">
                <a:solidFill>
                  <a:srgbClr val="FFFF00"/>
                </a:solidFill>
                <a:latin typeface="Comic Sans MS" pitchFamily="66" charset="0"/>
              </a:rPr>
              <a:t>OPERNÍ SPEVÁCI </a:t>
            </a:r>
            <a:r>
              <a:rPr lang="sk-SK" sz="4000" dirty="0" smtClean="0">
                <a:latin typeface="Comic Sans MS" pitchFamily="66" charset="0"/>
              </a:rPr>
              <a:t>namiesto hovoreného slova </a:t>
            </a:r>
            <a:r>
              <a:rPr lang="sk-SK" sz="4000" dirty="0" smtClean="0">
                <a:solidFill>
                  <a:srgbClr val="FFFF00"/>
                </a:solidFill>
                <a:latin typeface="Comic Sans MS" pitchFamily="66" charset="0"/>
              </a:rPr>
              <a:t>celý dej zaspievajú </a:t>
            </a:r>
            <a:r>
              <a:rPr lang="sk-SK" sz="4000" dirty="0" smtClean="0">
                <a:latin typeface="Comic Sans MS" pitchFamily="66" charset="0"/>
              </a:rPr>
              <a:t>,,operným“ spevom.</a:t>
            </a:r>
          </a:p>
          <a:p>
            <a:endParaRPr lang="sk-SK" sz="4000" dirty="0" smtClean="0">
              <a:latin typeface="Comic Sans MS" pitchFamily="66" charset="0"/>
            </a:endParaRPr>
          </a:p>
          <a:p>
            <a:endParaRPr lang="sk-SK" sz="5400" b="1" dirty="0" smtClean="0">
              <a:solidFill>
                <a:srgbClr val="92D050"/>
              </a:solidFill>
              <a:latin typeface="Comic Sans MS" pitchFamily="66" charset="0"/>
            </a:endParaRPr>
          </a:p>
          <a:p>
            <a:endParaRPr lang="sk-SK" sz="4000" dirty="0" smtClean="0">
              <a:latin typeface="Comic Sans MS" pitchFamily="66" charset="0"/>
            </a:endParaRP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C2AD6C-A0CF-4662-924B-42C7D2BEAE3B}" type="datetime10">
              <a:rPr lang="sk-SK" smtClean="0"/>
              <a:pPr>
                <a:defRPr/>
              </a:pPr>
              <a:t>15:53</a:t>
            </a:fld>
            <a:endParaRPr lang="es-E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590506"/>
          </a:xfrm>
        </p:spPr>
        <p:txBody>
          <a:bodyPr>
            <a:normAutofit/>
          </a:bodyPr>
          <a:lstStyle/>
          <a:p>
            <a:r>
              <a:rPr lang="sk-SK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Hudbu</a:t>
            </a:r>
            <a:r>
              <a:rPr lang="sk-SK" dirty="0" smtClean="0">
                <a:solidFill>
                  <a:schemeClr val="tx1"/>
                </a:solidFill>
              </a:rPr>
              <a:t>  </a:t>
            </a:r>
            <a:r>
              <a:rPr lang="sk-SK" dirty="0" smtClean="0">
                <a:solidFill>
                  <a:schemeClr val="tx1"/>
                </a:solidFill>
                <a:latin typeface="Comic Sans MS" pitchFamily="66" charset="0"/>
              </a:rPr>
              <a:t>v opere </a:t>
            </a:r>
            <a:r>
              <a:rPr lang="sk-SK" dirty="0" smtClean="0">
                <a:solidFill>
                  <a:srgbClr val="FFFF00"/>
                </a:solidFill>
                <a:latin typeface="Comic Sans MS" pitchFamily="66" charset="0"/>
              </a:rPr>
              <a:t>hrá orchester </a:t>
            </a:r>
            <a:r>
              <a:rPr lang="sk-SK" dirty="0" smtClean="0">
                <a:solidFill>
                  <a:schemeClr val="tx1"/>
                </a:solidFill>
                <a:latin typeface="Comic Sans MS" pitchFamily="66" charset="0"/>
              </a:rPr>
              <a:t>schovaný v orchestrálnej jame pod pódiom.</a:t>
            </a:r>
            <a:br>
              <a:rPr lang="sk-SK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sk-SK" dirty="0" smtClean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sk-SK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sk-SK" dirty="0" smtClean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sk-SK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sk-SK" dirty="0" smtClean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sk-SK" dirty="0" smtClean="0">
                <a:solidFill>
                  <a:schemeClr val="tx1"/>
                </a:solidFill>
                <a:latin typeface="Comic Sans MS" pitchFamily="66" charset="0"/>
              </a:rPr>
            </a:br>
            <a:endParaRPr lang="sk-SK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7D1FDF-2E83-4C7D-B0D5-3E0631762E92}" type="datetime10">
              <a:rPr lang="sk-SK" smtClean="0"/>
              <a:pPr>
                <a:defRPr/>
              </a:pPr>
              <a:t>15:53</a:t>
            </a:fld>
            <a:endParaRPr lang="es-ES"/>
          </a:p>
        </p:txBody>
      </p:sp>
      <p:pic>
        <p:nvPicPr>
          <p:cNvPr id="1026" name="Picture 2" descr="Theatre database / STRONA GŁÓW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3068960"/>
            <a:ext cx="4727098" cy="3501008"/>
          </a:xfrm>
          <a:prstGeom prst="rect">
            <a:avLst/>
          </a:prstGeom>
          <a:noFill/>
        </p:spPr>
      </p:pic>
      <p:sp>
        <p:nvSpPr>
          <p:cNvPr id="5" name="BlokTextu 4"/>
          <p:cNvSpPr txBox="1"/>
          <p:nvPr/>
        </p:nvSpPr>
        <p:spPr>
          <a:xfrm>
            <a:off x="6372200" y="4005064"/>
            <a:ext cx="966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Pódium</a:t>
            </a:r>
            <a:endParaRPr lang="sk-SK" dirty="0"/>
          </a:p>
        </p:txBody>
      </p:sp>
      <p:sp>
        <p:nvSpPr>
          <p:cNvPr id="6" name="BlokTextu 5"/>
          <p:cNvSpPr txBox="1"/>
          <p:nvPr/>
        </p:nvSpPr>
        <p:spPr>
          <a:xfrm>
            <a:off x="2339752" y="5229200"/>
            <a:ext cx="3581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Orchestrálna jama----------</a:t>
            </a:r>
            <a:endParaRPr lang="sk-SK" dirty="0"/>
          </a:p>
        </p:txBody>
      </p:sp>
      <p:sp>
        <p:nvSpPr>
          <p:cNvPr id="7" name="BlokTextu 6"/>
          <p:cNvSpPr txBox="1"/>
          <p:nvPr/>
        </p:nvSpPr>
        <p:spPr>
          <a:xfrm>
            <a:off x="8172400" y="5733256"/>
            <a:ext cx="1085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Hľadisko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401866"/>
          </a:xfrm>
        </p:spPr>
        <p:txBody>
          <a:bodyPr>
            <a:normAutofit/>
          </a:bodyPr>
          <a:lstStyle/>
          <a:p>
            <a:r>
              <a:rPr lang="sk-SK" sz="4400" dirty="0" smtClean="0">
                <a:solidFill>
                  <a:srgbClr val="92D050"/>
                </a:solidFill>
                <a:latin typeface="Comic Sans MS" pitchFamily="66" charset="0"/>
              </a:rPr>
              <a:t>OPERA</a:t>
            </a:r>
            <a:r>
              <a:rPr lang="sk-SK" sz="4400" dirty="0" smtClean="0">
                <a:latin typeface="Comic Sans MS" pitchFamily="66" charset="0"/>
              </a:rPr>
              <a:t> </a:t>
            </a:r>
            <a:r>
              <a:rPr lang="sk-SK" sz="4400" dirty="0" smtClean="0">
                <a:solidFill>
                  <a:schemeClr val="tx1"/>
                </a:solidFill>
                <a:latin typeface="Comic Sans MS" pitchFamily="66" charset="0"/>
              </a:rPr>
              <a:t>je teda hudobno-dramatické dielo, v ktorom sa</a:t>
            </a:r>
            <a:r>
              <a:rPr lang="sk-SK" sz="4400" dirty="0" smtClean="0">
                <a:latin typeface="Comic Sans MS" pitchFamily="66" charset="0"/>
              </a:rPr>
              <a:t> </a:t>
            </a:r>
            <a:r>
              <a:rPr lang="sk-SK" sz="4400" dirty="0" smtClean="0">
                <a:solidFill>
                  <a:srgbClr val="92D050"/>
                </a:solidFill>
                <a:latin typeface="Comic Sans MS" pitchFamily="66" charset="0"/>
              </a:rPr>
              <a:t>celý príbeh spieva so sprievodom orchestra,</a:t>
            </a:r>
            <a:r>
              <a:rPr lang="sk-SK" sz="4400" dirty="0" smtClean="0">
                <a:latin typeface="Comic Sans MS" pitchFamily="66" charset="0"/>
              </a:rPr>
              <a:t/>
            </a:r>
            <a:br>
              <a:rPr lang="sk-SK" sz="4400" dirty="0" smtClean="0">
                <a:latin typeface="Comic Sans MS" pitchFamily="66" charset="0"/>
              </a:rPr>
            </a:br>
            <a:r>
              <a:rPr lang="sk-SK" sz="4400" dirty="0" smtClean="0">
                <a:latin typeface="Comic Sans MS" pitchFamily="66" charset="0"/>
              </a:rPr>
              <a:t> </a:t>
            </a:r>
            <a:r>
              <a:rPr lang="sk-SK" sz="4400" dirty="0" smtClean="0">
                <a:solidFill>
                  <a:schemeClr val="tx1"/>
                </a:solidFill>
                <a:latin typeface="Comic Sans MS" pitchFamily="66" charset="0"/>
              </a:rPr>
              <a:t>často býva doplnený tancom (</a:t>
            </a:r>
            <a:r>
              <a:rPr lang="sk-SK" sz="4400" dirty="0" err="1" smtClean="0">
                <a:solidFill>
                  <a:schemeClr val="tx1"/>
                </a:solidFill>
                <a:latin typeface="Comic Sans MS" pitchFamily="66" charset="0"/>
              </a:rPr>
              <a:t>napr.baletom</a:t>
            </a:r>
            <a:r>
              <a:rPr lang="sk-SK" sz="4400" dirty="0" smtClean="0">
                <a:solidFill>
                  <a:schemeClr val="tx1"/>
                </a:solidFill>
                <a:latin typeface="Comic Sans MS" pitchFamily="66" charset="0"/>
              </a:rPr>
              <a:t>). </a:t>
            </a:r>
            <a:br>
              <a:rPr lang="sk-SK" sz="4400" dirty="0" smtClean="0">
                <a:solidFill>
                  <a:schemeClr val="tx1"/>
                </a:solidFill>
                <a:latin typeface="Comic Sans MS" pitchFamily="66" charset="0"/>
              </a:rPr>
            </a:b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7D1FDF-2E83-4C7D-B0D5-3E0631762E92}" type="datetime10">
              <a:rPr lang="sk-SK" smtClean="0"/>
              <a:pPr>
                <a:defRPr/>
              </a:pPr>
              <a:t>15:53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lokTextu 5"/>
          <p:cNvSpPr txBox="1"/>
          <p:nvPr/>
        </p:nvSpPr>
        <p:spPr>
          <a:xfrm>
            <a:off x="285720" y="1500174"/>
            <a:ext cx="88582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b="1" dirty="0" smtClean="0">
                <a:solidFill>
                  <a:srgbClr val="92D050"/>
                </a:solidFill>
                <a:latin typeface="Comic Sans MS" pitchFamily="66" charset="0"/>
              </a:rPr>
              <a:t>Ária</a:t>
            </a:r>
            <a:r>
              <a:rPr lang="sk-SK" sz="4000" b="1" dirty="0" smtClean="0">
                <a:latin typeface="Comic Sans MS" pitchFamily="66" charset="0"/>
              </a:rPr>
              <a:t> </a:t>
            </a:r>
            <a:r>
              <a:rPr lang="sk-SK" sz="4000" dirty="0" smtClean="0">
                <a:latin typeface="Comic Sans MS" pitchFamily="66" charset="0"/>
              </a:rPr>
              <a:t>je skladba, v ktorej spieva len </a:t>
            </a:r>
            <a:r>
              <a:rPr lang="sk-SK" sz="4000" dirty="0" smtClean="0">
                <a:solidFill>
                  <a:srgbClr val="92D050"/>
                </a:solidFill>
                <a:latin typeface="Comic Sans MS" pitchFamily="66" charset="0"/>
              </a:rPr>
              <a:t>1 spevák </a:t>
            </a:r>
            <a:r>
              <a:rPr lang="sk-SK" sz="4000" dirty="0" smtClean="0">
                <a:latin typeface="Comic Sans MS" pitchFamily="66" charset="0"/>
              </a:rPr>
              <a:t>so sprievodom orchestra.</a:t>
            </a:r>
            <a:endParaRPr lang="sk-SK" sz="4000" dirty="0">
              <a:latin typeface="Comic Sans MS" pitchFamily="66" charset="0"/>
            </a:endParaRP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B9A2CA-511F-40EF-BECF-802FC0F5305C}" type="datetime10">
              <a:rPr lang="sk-SK" smtClean="0"/>
              <a:pPr>
                <a:defRPr/>
              </a:pPr>
              <a:t>15:53</a:t>
            </a:fld>
            <a:endParaRPr lang="es-ES"/>
          </a:p>
        </p:txBody>
      </p:sp>
      <p:pic>
        <p:nvPicPr>
          <p:cNvPr id="46082" name="Picture 2" descr="At PB Opera, a fun 'Fledermaus' with an aria surpri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996952"/>
            <a:ext cx="4876800" cy="3238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324544" y="332656"/>
            <a:ext cx="9011344" cy="6840760"/>
          </a:xfrm>
        </p:spPr>
        <p:txBody>
          <a:bodyPr>
            <a:normAutofit/>
          </a:bodyPr>
          <a:lstStyle/>
          <a:p>
            <a:r>
              <a:rPr lang="sk-SK" sz="3200" dirty="0" smtClean="0">
                <a:solidFill>
                  <a:schemeClr val="tx1"/>
                </a:solidFill>
                <a:effectLst/>
              </a:rPr>
              <a:t>Zapíš si do zošita:</a:t>
            </a:r>
            <a:r>
              <a:rPr lang="sk-SK" sz="3200" dirty="0" smtClean="0">
                <a:solidFill>
                  <a:srgbClr val="92D050"/>
                </a:solidFill>
                <a:effectLst/>
              </a:rPr>
              <a:t/>
            </a:r>
            <a:br>
              <a:rPr lang="sk-SK" sz="3200" dirty="0" smtClean="0">
                <a:solidFill>
                  <a:srgbClr val="92D050"/>
                </a:solidFill>
                <a:effectLst/>
              </a:rPr>
            </a:br>
            <a:r>
              <a:rPr lang="sk-SK" sz="3200" dirty="0" smtClean="0">
                <a:solidFill>
                  <a:schemeClr val="accent1"/>
                </a:solidFill>
                <a:effectLst/>
              </a:rPr>
              <a:t>Hudba spojená s inými druhmi umenia</a:t>
            </a:r>
            <a:br>
              <a:rPr lang="sk-SK" sz="3200" dirty="0" smtClean="0">
                <a:solidFill>
                  <a:schemeClr val="accent1"/>
                </a:solidFill>
                <a:effectLst/>
              </a:rPr>
            </a:br>
            <a:r>
              <a:rPr lang="sk-SK" sz="3200" dirty="0" smtClean="0">
                <a:solidFill>
                  <a:srgbClr val="FFFF00"/>
                </a:solidFill>
                <a:effectLst/>
              </a:rPr>
              <a:t>OPERA</a:t>
            </a:r>
            <a:br>
              <a:rPr lang="sk-SK" sz="3200" dirty="0" smtClean="0">
                <a:solidFill>
                  <a:srgbClr val="FFFF00"/>
                </a:solidFill>
                <a:effectLst/>
              </a:rPr>
            </a:br>
            <a:r>
              <a:rPr lang="sk-SK" sz="3200" dirty="0" smtClean="0">
                <a:solidFill>
                  <a:schemeClr val="tx1"/>
                </a:solidFill>
                <a:effectLst/>
              </a:rPr>
              <a:t>je hudobno-scénické dielo, v ktorom sa spája hudba, spev, tanec, divadlo a výtvarné umenie.</a:t>
            </a:r>
            <a:br>
              <a:rPr lang="sk-SK" sz="3200" dirty="0" smtClean="0">
                <a:solidFill>
                  <a:schemeClr val="tx1"/>
                </a:solidFill>
                <a:effectLst/>
              </a:rPr>
            </a:br>
            <a:r>
              <a:rPr lang="sk-SK" sz="3200" dirty="0" smtClean="0">
                <a:solidFill>
                  <a:schemeClr val="tx1"/>
                </a:solidFill>
                <a:effectLst/>
              </a:rPr>
              <a:t>V opere sa nerozpráva, len spieva a hudbu hrá orchester.</a:t>
            </a:r>
            <a:br>
              <a:rPr lang="sk-SK" sz="3200" dirty="0" smtClean="0">
                <a:solidFill>
                  <a:schemeClr val="tx1"/>
                </a:solidFill>
                <a:effectLst/>
              </a:rPr>
            </a:br>
            <a:r>
              <a:rPr lang="sk-SK" sz="3200" dirty="0" smtClean="0">
                <a:solidFill>
                  <a:schemeClr val="tx1"/>
                </a:solidFill>
                <a:effectLst/>
              </a:rPr>
              <a:t>Operní speváci celý príbeh zahrajú a zaspievajú podobne ako v divadle.</a:t>
            </a:r>
            <a:endParaRPr lang="sk-SK" sz="32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7D1FDF-2E83-4C7D-B0D5-3E0631762E92}" type="datetime10">
              <a:rPr lang="sk-SK" smtClean="0"/>
              <a:pPr>
                <a:defRPr/>
              </a:pPr>
              <a:t>15:53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Nabudúce si povieme niečo o rozprávkovej opere RUSALKA.</a:t>
            </a:r>
            <a:endParaRPr lang="sk-SK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7D1FDF-2E83-4C7D-B0D5-3E0631762E92}" type="datetime10">
              <a:rPr lang="sk-SK" smtClean="0"/>
              <a:pPr>
                <a:defRPr/>
              </a:pPr>
              <a:t>15:55</a:t>
            </a:fld>
            <a:endParaRPr lang="es-ES"/>
          </a:p>
        </p:txBody>
      </p:sp>
      <p:pic>
        <p:nvPicPr>
          <p:cNvPr id="1026" name="Picture 2" descr="Metropolitan Opera | Rusalk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564904"/>
            <a:ext cx="8133284" cy="34820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adšenie">
  <a:themeElements>
    <a:clrScheme name="Nadšeni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Nadšeni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Nadšeni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14318</TotalTime>
  <Words>115</Words>
  <Application>Microsoft Office PowerPoint</Application>
  <PresentationFormat>Prezentácia na obrazovke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Nadšenie</vt:lpstr>
      <vt:lpstr>Čo je to OPERA</vt:lpstr>
      <vt:lpstr>Snímka 2</vt:lpstr>
      <vt:lpstr>Hudbu  v opere hrá orchester schovaný v orchestrálnej jame pod pódiom.    </vt:lpstr>
      <vt:lpstr>OPERA je teda hudobno-dramatické dielo, v ktorom sa celý príbeh spieva so sprievodom orchestra,  často býva doplnený tancom (napr.baletom).  </vt:lpstr>
      <vt:lpstr>Snímka 5</vt:lpstr>
      <vt:lpstr>Zapíš si do zošita: Hudba spojená s inými druhmi umenia OPERA je hudobno-scénické dielo, v ktorom sa spája hudba, spev, tanec, divadlo a výtvarné umenie. V opere sa nerozpráva, len spieva a hudbu hrá orchester. Operní speváci celý príbeh zahrajú a zaspievajú podobne ako v divadle.</vt:lpstr>
      <vt:lpstr>Nabudúce si povieme niečo o rozprávkovej opere RUSALKA.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PPT Backgrounds</dc:title>
  <dc:creator>Mgr. Danka Spišáková</dc:creator>
  <dc:description>Free PPT Backgrounds_x000d_
http://www.freepptbackgrounds.net</dc:description>
  <cp:lastModifiedBy>lenovo</cp:lastModifiedBy>
  <cp:revision>914</cp:revision>
  <dcterms:created xsi:type="dcterms:W3CDTF">2010-05-23T14:28:12Z</dcterms:created>
  <dcterms:modified xsi:type="dcterms:W3CDTF">2020-05-10T13:56:14Z</dcterms:modified>
</cp:coreProperties>
</file>