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6.jpeg" ContentType="image/jpeg"/>
  <Override PartName="/ppt/media/image4.png" ContentType="image/png"/>
  <Override PartName="/ppt/media/image5.png" ContentType="image/png"/>
  <Override PartName="/ppt/media/image7.png" ContentType="image/png"/>
  <Override PartName="/ppt/media/image8.jpeg" ContentType="image/jpe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39560" y="724320"/>
            <a:ext cx="383652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39560" y="2654280"/>
            <a:ext cx="383652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39560" y="724320"/>
            <a:ext cx="18720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905520" y="724320"/>
            <a:ext cx="18720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939560" y="2654280"/>
            <a:ext cx="18720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905520" y="2654280"/>
            <a:ext cx="18720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39560" y="724320"/>
            <a:ext cx="123516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7000" y="724320"/>
            <a:ext cx="123516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534080" y="724320"/>
            <a:ext cx="123516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939560" y="2654280"/>
            <a:ext cx="123516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6237000" y="2654280"/>
            <a:ext cx="123516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534080" y="2654280"/>
            <a:ext cx="123516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939560" y="724320"/>
            <a:ext cx="3836520" cy="3694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939560" y="724320"/>
            <a:ext cx="3836520" cy="369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939560" y="724320"/>
            <a:ext cx="1872000" cy="369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905520" y="724320"/>
            <a:ext cx="1872000" cy="369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265680" y="1233000"/>
            <a:ext cx="4044960" cy="6871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939560" y="724320"/>
            <a:ext cx="18720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905520" y="724320"/>
            <a:ext cx="1872000" cy="369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939560" y="2654280"/>
            <a:ext cx="18720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39560" y="724320"/>
            <a:ext cx="3836520" cy="3694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39560" y="724320"/>
            <a:ext cx="1872000" cy="369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905520" y="724320"/>
            <a:ext cx="18720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905520" y="2654280"/>
            <a:ext cx="18720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39560" y="724320"/>
            <a:ext cx="18720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905520" y="724320"/>
            <a:ext cx="18720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939560" y="2654280"/>
            <a:ext cx="383652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39560" y="724320"/>
            <a:ext cx="383652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939560" y="2654280"/>
            <a:ext cx="383652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939560" y="724320"/>
            <a:ext cx="18720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905520" y="724320"/>
            <a:ext cx="18720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939560" y="2654280"/>
            <a:ext cx="18720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905520" y="2654280"/>
            <a:ext cx="18720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939560" y="724320"/>
            <a:ext cx="123516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37000" y="724320"/>
            <a:ext cx="123516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534080" y="724320"/>
            <a:ext cx="123516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939560" y="2654280"/>
            <a:ext cx="123516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6237000" y="2654280"/>
            <a:ext cx="123516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534080" y="2654280"/>
            <a:ext cx="123516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939560" y="724320"/>
            <a:ext cx="3836520" cy="3694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939560" y="724320"/>
            <a:ext cx="3836520" cy="369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939560" y="724320"/>
            <a:ext cx="1872000" cy="369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905520" y="724320"/>
            <a:ext cx="1872000" cy="369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39560" y="724320"/>
            <a:ext cx="3836520" cy="369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265680" y="1233000"/>
            <a:ext cx="4044960" cy="6871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939560" y="724320"/>
            <a:ext cx="18720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905520" y="724320"/>
            <a:ext cx="1872000" cy="369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939560" y="2654280"/>
            <a:ext cx="18720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939560" y="724320"/>
            <a:ext cx="1872000" cy="369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905520" y="724320"/>
            <a:ext cx="18720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905520" y="2654280"/>
            <a:ext cx="18720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939560" y="724320"/>
            <a:ext cx="18720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905520" y="724320"/>
            <a:ext cx="18720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939560" y="2654280"/>
            <a:ext cx="383652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939560" y="724320"/>
            <a:ext cx="383652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939560" y="2654280"/>
            <a:ext cx="383652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939560" y="724320"/>
            <a:ext cx="18720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905520" y="724320"/>
            <a:ext cx="18720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939560" y="2654280"/>
            <a:ext cx="18720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905520" y="2654280"/>
            <a:ext cx="18720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939560" y="724320"/>
            <a:ext cx="123516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7000" y="724320"/>
            <a:ext cx="123516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7534080" y="724320"/>
            <a:ext cx="123516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939560" y="2654280"/>
            <a:ext cx="123516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6237000" y="2654280"/>
            <a:ext cx="123516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7534080" y="2654280"/>
            <a:ext cx="123516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39560" y="724320"/>
            <a:ext cx="1872000" cy="369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905520" y="724320"/>
            <a:ext cx="1872000" cy="369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265680" y="1233000"/>
            <a:ext cx="4044960" cy="6871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39560" y="724320"/>
            <a:ext cx="18720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905520" y="724320"/>
            <a:ext cx="1872000" cy="369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939560" y="2654280"/>
            <a:ext cx="18720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39560" y="724320"/>
            <a:ext cx="1872000" cy="369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905520" y="724320"/>
            <a:ext cx="18720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905520" y="2654280"/>
            <a:ext cx="18720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39560" y="724320"/>
            <a:ext cx="18720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905520" y="724320"/>
            <a:ext cx="18720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39560" y="2654280"/>
            <a:ext cx="383652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28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 flipH="1">
            <a:off x="8246520" y="4245840"/>
            <a:ext cx="897120" cy="89712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 flipH="1">
            <a:off x="8246520" y="4245840"/>
            <a:ext cx="897120" cy="89712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390600" y="1819440"/>
            <a:ext cx="8221680" cy="933120"/>
          </a:xfrm>
          <a:prstGeom prst="rect">
            <a:avLst/>
          </a:prstGeom>
        </p:spPr>
        <p:txBody>
          <a:bodyPr tIns="91440" bIns="91440" anchor="b"/>
          <a:p>
            <a:r>
              <a:rPr b="0" lang="pl-PL" sz="48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523720" y="46954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48945143-634B-4D0C-ADD6-8D4157DF9D54}" type="slidenum">
              <a:rPr b="0" lang="pl-PL" sz="1000" spc="-1" strike="noStrike">
                <a:solidFill>
                  <a:srgbClr val="737373"/>
                </a:solidFill>
                <a:latin typeface="Roboto"/>
                <a:ea typeface="Roboto"/>
              </a:rPr>
              <a:t>&lt;numer&gt;</a:t>
            </a:fld>
            <a:endParaRPr b="0" lang="pl-PL" sz="10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28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 flipH="1" rot="10800000">
            <a:off x="9143280" y="5143680"/>
            <a:ext cx="9143640" cy="3457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2"/>
          <p:cNvSpPr/>
          <p:nvPr/>
        </p:nvSpPr>
        <p:spPr>
          <a:xfrm>
            <a:off x="0" y="1685880"/>
            <a:ext cx="9143640" cy="108360"/>
          </a:xfrm>
          <a:prstGeom prst="rect">
            <a:avLst/>
          </a:prstGeom>
          <a:gradFill rotWithShape="0"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PlaceHolder 3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tIns="91440" bIns="91440" anchor="b"/>
          <a:p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471960" y="1919160"/>
            <a:ext cx="8221680" cy="2709720"/>
          </a:xfrm>
          <a:prstGeom prst="rect">
            <a:avLst/>
          </a:prstGeom>
        </p:spPr>
        <p:txBody>
          <a:bodyPr tIns="91440" bIns="9144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523720" y="46954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CCFF3503-CEAA-4338-ACC7-77DED6E31A25}" type="slidenum">
              <a:rPr b="0" lang="pl-PL" sz="1000" spc="-1" strike="noStrike">
                <a:solidFill>
                  <a:srgbClr val="737373"/>
                </a:solidFill>
                <a:latin typeface="Roboto"/>
                <a:ea typeface="Roboto"/>
              </a:rPr>
              <a:t>&lt;numer&gt;</a:t>
            </a:fld>
            <a:endParaRPr b="0" lang="pl-PL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28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 flipH="1">
            <a:off x="-720" y="0"/>
            <a:ext cx="4571640" cy="5143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2"/>
          <p:cNvSpPr/>
          <p:nvPr/>
        </p:nvSpPr>
        <p:spPr>
          <a:xfrm rot="5400000">
            <a:off x="1946160" y="2517840"/>
            <a:ext cx="5142600" cy="108360"/>
          </a:xfrm>
          <a:prstGeom prst="rect">
            <a:avLst/>
          </a:prstGeom>
          <a:gradFill rotWithShape="0"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PlaceHolder 3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tIns="91440" bIns="91440" anchor="b"/>
          <a:p>
            <a:r>
              <a:rPr b="0" lang="pl-PL" sz="42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939560" y="724320"/>
            <a:ext cx="3836520" cy="3694680"/>
          </a:xfrm>
          <a:prstGeom prst="rect">
            <a:avLst/>
          </a:prstGeom>
        </p:spPr>
        <p:txBody>
          <a:bodyPr tIns="91440" bIns="91440" anchor="ctr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8523720" y="46954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92CB7EC7-58BC-44AF-BAD7-B8DFE0F5ECAC}" type="slidenum">
              <a:rPr b="0" lang="pl-PL" sz="1000" spc="-1" strike="noStrike">
                <a:solidFill>
                  <a:srgbClr val="ffffff"/>
                </a:solidFill>
                <a:latin typeface="Roboto"/>
                <a:ea typeface="Roboto"/>
              </a:rPr>
              <a:t>&lt;numer&gt;</a:t>
            </a:fld>
            <a:endParaRPr b="0" lang="pl-PL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390600" y="1819440"/>
            <a:ext cx="8221680" cy="93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0" lang="pl-PL" sz="4800" spc="-1" strike="noStrike">
                <a:solidFill>
                  <a:srgbClr val="ffffff"/>
                </a:solidFill>
                <a:latin typeface="Roboto"/>
                <a:ea typeface="Roboto"/>
              </a:rPr>
              <a:t>Koronawirus COVID-19</a:t>
            </a:r>
            <a:endParaRPr b="0" lang="pl-PL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390600" y="2789280"/>
            <a:ext cx="8221680" cy="432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ffffff"/>
                </a:solidFill>
                <a:latin typeface="Roboto"/>
                <a:ea typeface="Roboto"/>
              </a:rPr>
              <a:t>Podstawowe metody ochrony</a:t>
            </a:r>
            <a:endParaRPr b="0" lang="pl-PL" sz="2400" spc="-1" strike="noStrike">
              <a:latin typeface="Arial"/>
            </a:endParaRPr>
          </a:p>
        </p:txBody>
      </p:sp>
      <p:pic>
        <p:nvPicPr>
          <p:cNvPr id="125" name="Google Shape;69;p13" descr=""/>
          <p:cNvPicPr/>
          <p:nvPr/>
        </p:nvPicPr>
        <p:blipFill>
          <a:blip r:embed="rId1"/>
          <a:stretch/>
        </p:blipFill>
        <p:spPr>
          <a:xfrm>
            <a:off x="6152760" y="2118240"/>
            <a:ext cx="3095280" cy="3024720"/>
          </a:xfrm>
          <a:prstGeom prst="rect">
            <a:avLst/>
          </a:prstGeom>
          <a:ln>
            <a:noFill/>
          </a:ln>
        </p:spPr>
      </p:pic>
      <p:pic>
        <p:nvPicPr>
          <p:cNvPr id="126" name="Google Shape;70;p13" descr=""/>
          <p:cNvPicPr/>
          <p:nvPr/>
        </p:nvPicPr>
        <p:blipFill>
          <a:blip r:embed="rId2"/>
          <a:stretch/>
        </p:blipFill>
        <p:spPr>
          <a:xfrm>
            <a:off x="3727080" y="2752920"/>
            <a:ext cx="3660480" cy="2387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2c4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265680" y="565560"/>
            <a:ext cx="4044960" cy="148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0" lang="pl-PL" sz="3000" spc="-1" strike="noStrike">
                <a:solidFill>
                  <a:srgbClr val="424242"/>
                </a:solidFill>
                <a:latin typeface="Roboto"/>
                <a:ea typeface="Roboto"/>
              </a:rPr>
              <a:t>Bądźcie zdrowi!!!</a:t>
            </a:r>
            <a:endParaRPr b="0" lang="pl-PL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Google Shape;132;p22" descr=""/>
          <p:cNvPicPr/>
          <p:nvPr/>
        </p:nvPicPr>
        <p:blipFill>
          <a:blip r:embed="rId1"/>
          <a:stretch/>
        </p:blipFill>
        <p:spPr>
          <a:xfrm>
            <a:off x="6431400" y="523080"/>
            <a:ext cx="2257200" cy="4402440"/>
          </a:xfrm>
          <a:prstGeom prst="rect">
            <a:avLst/>
          </a:prstGeom>
          <a:ln>
            <a:noFill/>
          </a:ln>
        </p:spPr>
      </p:pic>
      <p:pic>
        <p:nvPicPr>
          <p:cNvPr id="153" name="Google Shape;133;p22" descr=""/>
          <p:cNvPicPr/>
          <p:nvPr/>
        </p:nvPicPr>
        <p:blipFill>
          <a:blip r:embed="rId2"/>
          <a:stretch/>
        </p:blipFill>
        <p:spPr>
          <a:xfrm>
            <a:off x="4175640" y="669600"/>
            <a:ext cx="2172600" cy="4255920"/>
          </a:xfrm>
          <a:prstGeom prst="rect">
            <a:avLst/>
          </a:prstGeom>
          <a:ln>
            <a:noFill/>
          </a:ln>
        </p:spPr>
      </p:pic>
      <p:pic>
        <p:nvPicPr>
          <p:cNvPr id="154" name="Google Shape;134;p22" descr=""/>
          <p:cNvPicPr/>
          <p:nvPr/>
        </p:nvPicPr>
        <p:blipFill>
          <a:blip r:embed="rId3"/>
          <a:stretch/>
        </p:blipFill>
        <p:spPr>
          <a:xfrm>
            <a:off x="1015920" y="2122920"/>
            <a:ext cx="2544120" cy="2566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fc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pl-PL" sz="3200" spc="-1" strike="noStrike">
                <a:solidFill>
                  <a:srgbClr val="ffffff"/>
                </a:solidFill>
                <a:latin typeface="Roboto"/>
                <a:ea typeface="Roboto"/>
              </a:rPr>
              <a:t>Często myj ręce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471960" y="1919160"/>
            <a:ext cx="8221680" cy="2709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Regularnie i dokładnie czyść ręce. Jeśli widzisz, że są brudne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umyj je wodą i mydłem. Jeśli nie są zauważalnie brudne użyj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żelu antybakteryjnego do dezynfekcji rąk (z alkoholem).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b="1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Dlaczego?</a:t>
            </a:r>
            <a:r>
              <a:rPr b="0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 Mycie rąk za pomocą żelu z alkoholem lub mydła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niszczy wirusy, które mogą znajdować się na Twoich rękach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9" name="Google Shape;77;p14" descr=""/>
          <p:cNvPicPr/>
          <p:nvPr/>
        </p:nvPicPr>
        <p:blipFill>
          <a:blip r:embed="rId1"/>
          <a:srcRect l="16663" t="53191" r="59093" b="14335"/>
          <a:stretch/>
        </p:blipFill>
        <p:spPr>
          <a:xfrm>
            <a:off x="6976080" y="2025720"/>
            <a:ext cx="1863720" cy="2496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pl-PL" sz="3200" spc="-1" strike="noStrike">
                <a:solidFill>
                  <a:srgbClr val="ffffff"/>
                </a:solidFill>
                <a:latin typeface="Roboto"/>
                <a:ea typeface="Roboto"/>
              </a:rPr>
              <a:t>Kiedy myć ręce?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471960" y="1919160"/>
            <a:ext cx="8221680" cy="2709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42720">
              <a:lnSpc>
                <a:spcPct val="115000"/>
              </a:lnSpc>
              <a:buClr>
                <a:srgbClr val="737373"/>
              </a:buClr>
              <a:buFont typeface="Roboto"/>
              <a:buChar char="●"/>
            </a:pPr>
            <a:r>
              <a:rPr b="0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po kasłaniu lub kichaniu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737373"/>
              </a:buClr>
              <a:buFont typeface="Roboto"/>
              <a:buChar char="●"/>
            </a:pPr>
            <a:r>
              <a:rPr b="0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przed i po przygotowaniu posiłków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737373"/>
              </a:buClr>
              <a:buFont typeface="Roboto"/>
              <a:buChar char="●"/>
            </a:pPr>
            <a:r>
              <a:rPr b="0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przed jedzeniem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737373"/>
              </a:buClr>
              <a:buFont typeface="Roboto"/>
              <a:buChar char="●"/>
            </a:pPr>
            <a:r>
              <a:rPr b="0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po skorzystaniu z toalety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737373"/>
              </a:buClr>
              <a:buFont typeface="Roboto"/>
              <a:buChar char="●"/>
            </a:pPr>
            <a:r>
              <a:rPr b="0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kiedy ręce są brudne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737373"/>
              </a:buClr>
              <a:buFont typeface="Roboto"/>
              <a:buChar char="●"/>
            </a:pPr>
            <a:r>
              <a:rPr b="0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po dotykaniu zwierząt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Google Shape;84;p15" descr=""/>
          <p:cNvPicPr/>
          <p:nvPr/>
        </p:nvPicPr>
        <p:blipFill>
          <a:blip r:embed="rId1"/>
          <a:srcRect l="6677" t="32028" r="57428" b="22583"/>
          <a:stretch/>
        </p:blipFill>
        <p:spPr>
          <a:xfrm>
            <a:off x="5811120" y="1893240"/>
            <a:ext cx="2183760" cy="2761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6aa8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pl-PL" sz="3200" spc="-1" strike="noStrike">
                <a:solidFill>
                  <a:srgbClr val="ffffff"/>
                </a:solidFill>
                <a:latin typeface="Roboto"/>
                <a:ea typeface="Roboto"/>
              </a:rPr>
              <a:t>Zachowaj dystans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471960" y="1919160"/>
            <a:ext cx="8221680" cy="2709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Zachowaj odległość przynajmniej 1 metra ( trochę więcej niż wyciągnięta ręka) między Tobą i osobami, które kaszlą albo kichają.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b="1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Dlaczego? </a:t>
            </a:r>
            <a:r>
              <a:rPr b="0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Kiedy ktoś kaszle, albo kicha, wypryskuje w powietrze malutkie kropelki z nosa lub buzi, w których mogą być wirusy. Jeśli będziesz za blisko,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te kropelki mogą dostać się do Twoich płuc w czasie wdechu, a razem z kropelkami wirusy- jeśli osoba, która kaszle, jest chora.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9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pl-PL" sz="3200" spc="-1" strike="noStrike">
                <a:solidFill>
                  <a:srgbClr val="ffffff"/>
                </a:solidFill>
                <a:latin typeface="Roboto"/>
                <a:ea typeface="Roboto"/>
              </a:rPr>
              <a:t>Unikaj dotykania oczu, nosa i ust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471960" y="1919160"/>
            <a:ext cx="8221680" cy="2709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  <a:spcAft>
                <a:spcPts val="1599"/>
              </a:spcAft>
            </a:pPr>
            <a:r>
              <a:rPr b="1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Dlaczego? </a:t>
            </a:r>
            <a:r>
              <a:rPr b="0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Codziennie dotykasz rękami wielu rzeczy, na których mogą znajdować się wirusy. Z Twoich rąk wirusy mogą dostać się do oczu, nosa, ust, a stamtąd do środka Twojego ciała i wywołają chorobę.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7" name="Google Shape;97;p17" descr=""/>
          <p:cNvPicPr/>
          <p:nvPr/>
        </p:nvPicPr>
        <p:blipFill>
          <a:blip r:embed="rId1"/>
          <a:srcRect l="46086" t="70336" r="14456" b="5750"/>
          <a:stretch/>
        </p:blipFill>
        <p:spPr>
          <a:xfrm>
            <a:off x="2922840" y="3028320"/>
            <a:ext cx="3297600" cy="1999080"/>
          </a:xfrm>
          <a:prstGeom prst="rect">
            <a:avLst/>
          </a:prstGeom>
          <a:ln>
            <a:noFill/>
          </a:ln>
          <a:effectLst>
            <a:outerShdw algn="bl" blurRad="100013" dir="5400000" dist="19050" rotWithShape="0">
              <a:srgbClr val="bf9000">
                <a:alpha val="50000"/>
              </a:srgbClr>
            </a:outerShdw>
          </a:effectLst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27b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pl-PL" sz="3200" spc="-1" strike="noStrike">
                <a:solidFill>
                  <a:srgbClr val="ffffff"/>
                </a:solidFill>
                <a:latin typeface="Roboto"/>
                <a:ea typeface="Roboto"/>
              </a:rPr>
              <a:t>Higiena oddechowa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471960" y="1919160"/>
            <a:ext cx="8221680" cy="2709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Kiedy kichasz albo kaszlesz, zakrywaj usta i nos chusteczką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lub łokciem (jeśli masz założoną bluzę z długim rękawem).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Zużytą chusteczkę od razu wyrzuć i umyj ręce.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15000"/>
              </a:lnSpc>
              <a:spcBef>
                <a:spcPts val="1599"/>
              </a:spcBef>
            </a:pPr>
            <a:r>
              <a:rPr b="1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Dlaczego? </a:t>
            </a:r>
            <a:r>
              <a:rPr b="0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Wirusy rozprzestrzeniają się przez kropelki, które wydostają się z Twoich ust i nosa kiedy kichasz lub kaszlesz.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15000"/>
              </a:lnSpc>
            </a:pPr>
            <a:r>
              <a:rPr b="0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Poprzez przestrzeganie higieny oddechowej ochraniasz swoich kolegów i koleżanki przed zarażeniem ich.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0" name="Google Shape;104;p18" descr=""/>
          <p:cNvPicPr/>
          <p:nvPr/>
        </p:nvPicPr>
        <p:blipFill>
          <a:blip r:embed="rId1"/>
          <a:srcRect l="0" t="35135" r="0" b="2844"/>
          <a:stretch/>
        </p:blipFill>
        <p:spPr>
          <a:xfrm>
            <a:off x="6904080" y="1919160"/>
            <a:ext cx="2043000" cy="1467000"/>
          </a:xfrm>
          <a:prstGeom prst="rect">
            <a:avLst/>
          </a:prstGeom>
          <a:ln>
            <a:noFill/>
          </a:ln>
        </p:spPr>
      </p:pic>
      <p:pic>
        <p:nvPicPr>
          <p:cNvPr id="141" name="Google Shape;105;p18" descr=""/>
          <p:cNvPicPr/>
          <p:nvPr/>
        </p:nvPicPr>
        <p:blipFill>
          <a:blip r:embed="rId2"/>
          <a:srcRect l="3810" t="5241" r="-3810" b="-5239"/>
          <a:stretch/>
        </p:blipFill>
        <p:spPr>
          <a:xfrm>
            <a:off x="-104400" y="3056040"/>
            <a:ext cx="1992600" cy="1992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45f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pl-PL" sz="3200" spc="-1" strike="noStrike">
                <a:solidFill>
                  <a:srgbClr val="ffffff"/>
                </a:solidFill>
                <a:latin typeface="Roboto"/>
                <a:ea typeface="Roboto"/>
              </a:rPr>
              <a:t>Zostań w domu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471960" y="1919160"/>
            <a:ext cx="8221680" cy="2709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Jeśli masz gorączkę, kaszel, trudności z oddychaniem. Poproś rodziców, żeby zabrali Cię do lekarza.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r>
              <a:rPr b="1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Dlaczego? </a:t>
            </a:r>
            <a:r>
              <a:rPr b="0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Lekarze wiedzą jak rozpoznać chorobę i mają informacje o występowaniu koronawirusa w okolicy. Jeśli będziesz chory, skieruje Cię do odpowiedniego szpitala. Dzięki temu będziesz mógł zostać szybko wyleczony, a inne osoby nie będą zagrożone na zarażenie się od Ciebie.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4" name="Google Shape;112;p19" descr=""/>
          <p:cNvPicPr/>
          <p:nvPr/>
        </p:nvPicPr>
        <p:blipFill>
          <a:blip r:embed="rId1"/>
          <a:stretch/>
        </p:blipFill>
        <p:spPr>
          <a:xfrm>
            <a:off x="135720" y="2951280"/>
            <a:ext cx="2513880" cy="1810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5a6b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pl-PL" sz="3200" spc="-1" strike="noStrike">
                <a:solidFill>
                  <a:srgbClr val="ffffff"/>
                </a:solidFill>
                <a:latin typeface="Roboto"/>
                <a:ea typeface="Roboto"/>
              </a:rPr>
              <a:t>Unikaj dużych skupisk ludzi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471960" y="1919160"/>
            <a:ext cx="8221680" cy="2709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Jeśli możesz, unikaj miejsc, gdzie jest dużo ludzi np. supermarkety, autobusy.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599"/>
              </a:spcBef>
            </a:pPr>
            <a:r>
              <a:rPr b="1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Dlaczego?</a:t>
            </a:r>
            <a:r>
              <a:rPr b="0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 W dużych skupiskach ludzi jest większa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0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szansa na to, że napotkasz chorą osobę od której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0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możesz się zarazić.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7" name="Google Shape;119;p20" descr=""/>
          <p:cNvPicPr/>
          <p:nvPr/>
        </p:nvPicPr>
        <p:blipFill>
          <a:blip r:embed="rId1"/>
          <a:srcRect l="3250" t="17183" r="66083" b="54462"/>
          <a:stretch/>
        </p:blipFill>
        <p:spPr>
          <a:xfrm>
            <a:off x="6243120" y="2571840"/>
            <a:ext cx="2450520" cy="2266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6d7a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pl-PL" sz="3200" spc="-1" strike="noStrike">
                <a:solidFill>
                  <a:srgbClr val="ffffff"/>
                </a:solidFill>
                <a:latin typeface="Roboto"/>
                <a:ea typeface="Roboto"/>
              </a:rPr>
              <a:t>Unikaj podróży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471960" y="1919160"/>
            <a:ext cx="8221680" cy="2709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Unikaj podróży do innych krajów, szczególnie jeśli są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w nich potwierdzone przypadki zachorowań na nowego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koronawirusa.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b="1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Dlaczego? </a:t>
            </a:r>
            <a:r>
              <a:rPr b="0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Na pokładach samolotów albo w autokarach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pl-PL" sz="1800" spc="-1" strike="noStrike">
                <a:solidFill>
                  <a:srgbClr val="737373"/>
                </a:solidFill>
                <a:latin typeface="Roboto"/>
                <a:ea typeface="Roboto"/>
              </a:rPr>
              <a:t>i pociągach, którymi podróżuje dużo ludzi mogą być pasażerowie, którzy przemieszczają się z miejsca, w którym występuje choroba. Takie osoby mogą przenosić wirusa nawet, jeśli jeszcze nie są chore i mogą zarazić innych pasażerów.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0" name="Google Shape;126;p21" descr=""/>
          <p:cNvPicPr/>
          <p:nvPr/>
        </p:nvPicPr>
        <p:blipFill>
          <a:blip r:embed="rId1"/>
          <a:srcRect l="55346" t="29012" r="803" b="41721"/>
          <a:stretch/>
        </p:blipFill>
        <p:spPr>
          <a:xfrm>
            <a:off x="6286320" y="1919160"/>
            <a:ext cx="2726640" cy="1819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LibreOffice/6.0.6.2$Windows_x86 LibreOffice_project/0c292870b25a325b5ed35f6b45599d2ea4458e77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pl-PL</dc:language>
  <cp:lastModifiedBy/>
  <cp:revision>0</cp:revision>
  <dc:subject/>
  <dc:title/>
</cp:coreProperties>
</file>