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1" r:id="rId15"/>
    <p:sldId id="276" r:id="rId16"/>
    <p:sldId id="267" r:id="rId17"/>
    <p:sldId id="266" r:id="rId18"/>
    <p:sldId id="257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DB3A-B35D-478F-925D-B52F70069992}" type="datetimeFigureOut">
              <a:rPr lang="sk-SK" smtClean="0"/>
              <a:pPr/>
              <a:t>10. 3. 2019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418D-D131-4CF4-A753-C331B228043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sO99GHnJGWA" TargetMode="External"/><Relationship Id="rId2" Type="http://schemas.openxmlformats.org/officeDocument/2006/relationships/video" Target="file:///F:\1.RO&#268;N&#205;K\PVO\KR&#193;&#317;OVSTVO%20SVETA\SVETLO%20A%20TIE&#327;\Science%20-%20Light%20-%20Difference%20between%20shadow%20and%20reflection%20-%20English.mp4" TargetMode="External"/><Relationship Id="rId1" Type="http://schemas.openxmlformats.org/officeDocument/2006/relationships/video" Target="file:///F:\1.RO&#268;N&#205;K\PVO\KR&#193;&#317;OVSTVO%20SVETA\SVETLO%20A%20TIE&#327;\Light%20and%20Shadows%20for%20Kids%20Transparent,%20Translucent%20and%20-%20Opaque%20Objects%20%20Science%20Video%20for%20Kids.mp4" TargetMode="Externa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YuUJCNzfoBw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f/f4/Visto_Bueno.png" TargetMode="External"/><Relationship Id="rId13" Type="http://schemas.openxmlformats.org/officeDocument/2006/relationships/hyperlink" Target="http://www.lifetweaks.ru/content/uploads/2014/10/aluminievaya-folga.jpg" TargetMode="External"/><Relationship Id="rId3" Type="http://schemas.openxmlformats.org/officeDocument/2006/relationships/hyperlink" Target="https://www.nicepng.com/png/detail/9-90322_15-blur-effect-transparent-png-for-free-download.png" TargetMode="External"/><Relationship Id="rId7" Type="http://schemas.openxmlformats.org/officeDocument/2006/relationships/hyperlink" Target="http://ru.sport-wiki.org/wp-content/themes/sportwiki/img/penalty.jpg" TargetMode="External"/><Relationship Id="rId12" Type="http://schemas.openxmlformats.org/officeDocument/2006/relationships/hyperlink" Target="https://en.toppng.com/public/uploads/preview/green-book-11546980734gdm3ncq0ar.png" TargetMode="External"/><Relationship Id="rId17" Type="http://schemas.openxmlformats.org/officeDocument/2006/relationships/hyperlink" Target="https://png.pngtree.com/png_detail/18/09/10/pngtree-exquisite-cup-png-clipart_1769160.jpg" TargetMode="External"/><Relationship Id="rId2" Type="http://schemas.openxmlformats.org/officeDocument/2006/relationships/hyperlink" Target="https://cdn.shopify.com/s/files/1/1859/8979/files/993_drop_shadow_variations.jpg?v=1535137652" TargetMode="External"/><Relationship Id="rId16" Type="http://schemas.openxmlformats.org/officeDocument/2006/relationships/hyperlink" Target="http://www.clker.com/cliparts/0/9/1/a/12588372151890568536mi_brami_Transparent_Plastic_Ruler.svg.hi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umbs.gfycat.com/RawObedientCheetah-max-1mb.gif" TargetMode="External"/><Relationship Id="rId11" Type="http://schemas.openxmlformats.org/officeDocument/2006/relationships/hyperlink" Target="https://i.pinimg.com/originals/11/a3/a6/11a3a6ae88ebe303b047210442f6face.png" TargetMode="External"/><Relationship Id="rId5" Type="http://schemas.openxmlformats.org/officeDocument/2006/relationships/hyperlink" Target="https://cdn.xl.thumbs.canstockphoto.pl/dzieci-sylwetka-z-cienie-zbiory-ilustracji_csp3614636.jpg" TargetMode="External"/><Relationship Id="rId15" Type="http://schemas.openxmlformats.org/officeDocument/2006/relationships/hyperlink" Target="https://www.meme-arsenal.com/memes/fb94f3c2c1153184448f6367ba2c4936.jpg" TargetMode="External"/><Relationship Id="rId10" Type="http://schemas.openxmlformats.org/officeDocument/2006/relationships/hyperlink" Target="https://ya-webdesign.com/images/milk-clipart-png-2.png" TargetMode="External"/><Relationship Id="rId4" Type="http://schemas.openxmlformats.org/officeDocument/2006/relationships/hyperlink" Target="http://clipart-library.com/image_gallery/196060.gif" TargetMode="External"/><Relationship Id="rId9" Type="http://schemas.openxmlformats.org/officeDocument/2006/relationships/hyperlink" Target="http://www.clipartroo.com/images/69/no-clipart-69007.png" TargetMode="External"/><Relationship Id="rId14" Type="http://schemas.openxmlformats.org/officeDocument/2006/relationships/hyperlink" Target="http://www.papiernictvoesv.sk/fotky8086/fotos/8086_314__vyr_313Potrav-foli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4143372" y="285728"/>
            <a:ext cx="4738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Svetlo a tiene</a:t>
            </a:r>
          </a:p>
          <a:p>
            <a:pPr algn="ctr"/>
            <a:r>
              <a:rPr lang="sk-SK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286248" y="6334780"/>
            <a:ext cx="407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© Mgr. Danka Spišáková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571736" y="0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TRIEDENIE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928670"/>
            <a:ext cx="928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POMENUJTE TIETO PREDMETY: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ABB975D-C729-4E17-B74E-F290BE4F90A2}" type="datetime10">
              <a:rPr lang="sk-SK" smtClean="0"/>
              <a:pPr/>
              <a:t>18:18</a:t>
            </a:fld>
            <a:endParaRPr lang="sk-SK" dirty="0"/>
          </a:p>
        </p:txBody>
      </p:sp>
      <p:pic>
        <p:nvPicPr>
          <p:cNvPr id="27652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7158" y="1571612"/>
            <a:ext cx="1714512" cy="1931844"/>
          </a:xfrm>
          <a:prstGeom prst="rect">
            <a:avLst/>
          </a:prstGeom>
          <a:noFill/>
        </p:spPr>
      </p:pic>
      <p:pic>
        <p:nvPicPr>
          <p:cNvPr id="27654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71612"/>
            <a:ext cx="1662094" cy="1838600"/>
          </a:xfrm>
          <a:prstGeom prst="rect">
            <a:avLst/>
          </a:prstGeom>
          <a:noFill/>
        </p:spPr>
      </p:pic>
      <p:pic>
        <p:nvPicPr>
          <p:cNvPr id="27656" name="Picture 8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857364"/>
            <a:ext cx="2309772" cy="1307059"/>
          </a:xfrm>
          <a:prstGeom prst="rect">
            <a:avLst/>
          </a:prstGeom>
          <a:noFill/>
        </p:spPr>
      </p:pic>
      <p:pic>
        <p:nvPicPr>
          <p:cNvPr id="27658" name="Picture 10" descr="SÃºvisiaci obrÃ¡zo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1" y="1428736"/>
            <a:ext cx="2337941" cy="1714490"/>
          </a:xfrm>
          <a:prstGeom prst="rect">
            <a:avLst/>
          </a:prstGeom>
          <a:noFill/>
        </p:spPr>
      </p:pic>
      <p:pic>
        <p:nvPicPr>
          <p:cNvPr id="27660" name="Picture 12" descr="SÃºvisiaci obrÃ¡zo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2" t="12097" r="12307" b="17050"/>
          <a:stretch>
            <a:fillRect/>
          </a:stretch>
        </p:blipFill>
        <p:spPr bwMode="auto">
          <a:xfrm>
            <a:off x="571472" y="4071942"/>
            <a:ext cx="1785950" cy="1003068"/>
          </a:xfrm>
          <a:prstGeom prst="rect">
            <a:avLst/>
          </a:prstGeom>
          <a:noFill/>
        </p:spPr>
      </p:pic>
      <p:pic>
        <p:nvPicPr>
          <p:cNvPr id="27664" name="Picture 16" descr="SÃºvisiaci obrÃ¡zo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0" t="7235" r="65500" b="5948"/>
          <a:stretch>
            <a:fillRect/>
          </a:stretch>
        </p:blipFill>
        <p:spPr bwMode="auto">
          <a:xfrm>
            <a:off x="4929190" y="3429000"/>
            <a:ext cx="1071570" cy="1928826"/>
          </a:xfrm>
          <a:prstGeom prst="rect">
            <a:avLst/>
          </a:prstGeom>
          <a:noFill/>
        </p:spPr>
      </p:pic>
      <p:pic>
        <p:nvPicPr>
          <p:cNvPr id="27666" name="Picture 18" descr="VÃ½sledok vyhÄ¾adÃ¡vania obrÃ¡zkov pre dopyt Ð¿ÑÐ°Ð²Ð¸ÑÐµÐ»Ñ clipart transpar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855516">
            <a:off x="2485821" y="3916713"/>
            <a:ext cx="2450606" cy="575893"/>
          </a:xfrm>
          <a:prstGeom prst="rect">
            <a:avLst/>
          </a:prstGeom>
          <a:noFill/>
        </p:spPr>
      </p:pic>
      <p:pic>
        <p:nvPicPr>
          <p:cNvPr id="27668" name="Picture 20" descr="SÃºvisiaci obrÃ¡zo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714753"/>
            <a:ext cx="1904970" cy="1101952"/>
          </a:xfrm>
          <a:prstGeom prst="rect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0" y="542926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Z čoho sú vyrobené?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67533" t="13672" r="8858" b="18945"/>
          <a:stretch>
            <a:fillRect/>
          </a:stretch>
        </p:blipFill>
        <p:spPr bwMode="auto">
          <a:xfrm>
            <a:off x="5072066" y="1142983"/>
            <a:ext cx="3429024" cy="5502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ĺžnik 3"/>
          <p:cNvSpPr/>
          <p:nvPr/>
        </p:nvSpPr>
        <p:spPr>
          <a:xfrm>
            <a:off x="357158" y="214290"/>
            <a:ext cx="600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AKO SI OVERÍME PREDPOKLAD?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857232"/>
            <a:ext cx="5214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Nakreslite      podľa toho, ako jednotlivé materiály, </a:t>
            </a:r>
          </a:p>
          <a:p>
            <a:r>
              <a:rPr lang="sk-SK" sz="3200" dirty="0" smtClean="0"/>
              <a:t>z ktorých sú dané predmety vyrobené, prepúšťajú svetlo.</a:t>
            </a:r>
          </a:p>
        </p:txBody>
      </p:sp>
      <p:pic>
        <p:nvPicPr>
          <p:cNvPr id="6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785794"/>
            <a:ext cx="714380" cy="645982"/>
          </a:xfrm>
          <a:prstGeom prst="rect">
            <a:avLst/>
          </a:prstGeom>
          <a:noFill/>
        </p:spPr>
      </p:pic>
      <p:pic>
        <p:nvPicPr>
          <p:cNvPr id="7" name="Picture 4" descr="VÃ½sledok vyhÄ¾adÃ¡vania obrÃ¡zkov pre dopyt question 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0"/>
            <a:ext cx="1285852" cy="1401435"/>
          </a:xfrm>
          <a:prstGeom prst="rect">
            <a:avLst/>
          </a:prstGeom>
          <a:noFill/>
        </p:spPr>
      </p:pic>
      <p:pic>
        <p:nvPicPr>
          <p:cNvPr id="8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714380" cy="645982"/>
          </a:xfrm>
          <a:prstGeom prst="rect">
            <a:avLst/>
          </a:prstGeom>
          <a:noFill/>
        </p:spPr>
      </p:pic>
      <p:pic>
        <p:nvPicPr>
          <p:cNvPr id="9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357298"/>
            <a:ext cx="714380" cy="645982"/>
          </a:xfrm>
          <a:prstGeom prst="rect">
            <a:avLst/>
          </a:prstGeom>
          <a:noFill/>
        </p:spPr>
      </p:pic>
      <p:pic>
        <p:nvPicPr>
          <p:cNvPr id="10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928802"/>
            <a:ext cx="714380" cy="645982"/>
          </a:xfrm>
          <a:prstGeom prst="rect">
            <a:avLst/>
          </a:prstGeom>
          <a:noFill/>
        </p:spPr>
      </p:pic>
      <p:pic>
        <p:nvPicPr>
          <p:cNvPr id="11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571744"/>
            <a:ext cx="714380" cy="645982"/>
          </a:xfrm>
          <a:prstGeom prst="rect">
            <a:avLst/>
          </a:prstGeom>
          <a:noFill/>
        </p:spPr>
      </p:pic>
      <p:pic>
        <p:nvPicPr>
          <p:cNvPr id="12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214686"/>
            <a:ext cx="714380" cy="645982"/>
          </a:xfrm>
          <a:prstGeom prst="rect">
            <a:avLst/>
          </a:prstGeom>
          <a:noFill/>
        </p:spPr>
      </p:pic>
      <p:pic>
        <p:nvPicPr>
          <p:cNvPr id="13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714380" cy="645982"/>
          </a:xfrm>
          <a:prstGeom prst="rect">
            <a:avLst/>
          </a:prstGeom>
          <a:noFill/>
        </p:spPr>
      </p:pic>
      <p:pic>
        <p:nvPicPr>
          <p:cNvPr id="14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714380" cy="645982"/>
          </a:xfrm>
          <a:prstGeom prst="rect">
            <a:avLst/>
          </a:prstGeom>
          <a:noFill/>
        </p:spPr>
      </p:pic>
      <p:pic>
        <p:nvPicPr>
          <p:cNvPr id="15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72008"/>
            <a:ext cx="714380" cy="645982"/>
          </a:xfrm>
          <a:prstGeom prst="rect">
            <a:avLst/>
          </a:prstGeom>
          <a:noFill/>
        </p:spPr>
      </p:pic>
      <p:pic>
        <p:nvPicPr>
          <p:cNvPr id="16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72008"/>
            <a:ext cx="714380" cy="645982"/>
          </a:xfrm>
          <a:prstGeom prst="rect">
            <a:avLst/>
          </a:prstGeom>
          <a:noFill/>
        </p:spPr>
      </p:pic>
      <p:pic>
        <p:nvPicPr>
          <p:cNvPr id="17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214950"/>
            <a:ext cx="714380" cy="645982"/>
          </a:xfrm>
          <a:prstGeom prst="rect">
            <a:avLst/>
          </a:prstGeom>
          <a:noFill/>
        </p:spPr>
      </p:pic>
      <p:pic>
        <p:nvPicPr>
          <p:cNvPr id="18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143512"/>
            <a:ext cx="714380" cy="645982"/>
          </a:xfrm>
          <a:prstGeom prst="rect">
            <a:avLst/>
          </a:prstGeom>
          <a:noFill/>
        </p:spPr>
      </p:pic>
      <p:pic>
        <p:nvPicPr>
          <p:cNvPr id="19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714380" cy="645982"/>
          </a:xfrm>
          <a:prstGeom prst="rect">
            <a:avLst/>
          </a:prstGeom>
          <a:noFill/>
        </p:spPr>
      </p:pic>
      <p:sp>
        <p:nvSpPr>
          <p:cNvPr id="20" name="Obdĺžnik 19"/>
          <p:cNvSpPr/>
          <p:nvPr/>
        </p:nvSpPr>
        <p:spPr>
          <a:xfrm>
            <a:off x="0" y="2928934"/>
            <a:ext cx="4929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i="1" dirty="0" smtClean="0"/>
              <a:t>Aké poznáte priehľadné, priesvitné a nepriesvitné  materiály? </a:t>
            </a:r>
          </a:p>
          <a:p>
            <a:r>
              <a:rPr lang="sk-SK" sz="3000" i="1" dirty="0" smtClean="0"/>
              <a:t>Aké majú vlastnosti?</a:t>
            </a:r>
          </a:p>
          <a:p>
            <a:r>
              <a:rPr lang="sk-SK" sz="3000" i="1" dirty="0" smtClean="0"/>
              <a:t>Uterák v našom prípade svetlo neprepúšťa, ak však naň zasvietime baterkou bude časť svetla prepúšťať.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2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96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00034" y="1142984"/>
            <a:ext cx="76438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  <a:latin typeface="Century Schoolbook" pitchFamily="18" charset="0"/>
              </a:rPr>
              <a:t>PRIEHĽADNÉ PREDMETY </a:t>
            </a:r>
            <a:r>
              <a:rPr lang="sk-SK" sz="3200" dirty="0" smtClean="0">
                <a:latin typeface="Century Schoolbook" pitchFamily="18" charset="0"/>
              </a:rPr>
              <a:t>sú predmety z takých materiálov, ktoré svetlo prepúšťajú. Sú to napríklad </a:t>
            </a:r>
            <a:r>
              <a:rPr lang="sk-SK" sz="3200" i="1" dirty="0" smtClean="0">
                <a:latin typeface="Century Schoolbook" pitchFamily="18" charset="0"/>
              </a:rPr>
              <a:t>sklo, celofán</a:t>
            </a:r>
            <a:r>
              <a:rPr lang="sk-SK" sz="3200" dirty="0" smtClean="0">
                <a:latin typeface="Century Schoolbook" pitchFamily="18" charset="0"/>
              </a:rPr>
              <a:t>. Tieto predmety vytvárajú tieň, ktorý je málo viditeľný.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2571736" y="0"/>
            <a:ext cx="4441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Čo sme zistili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571472" y="3786190"/>
            <a:ext cx="857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  <a:latin typeface="Century Schoolbook" pitchFamily="18" charset="0"/>
              </a:rPr>
              <a:t>PRIESVITNÉ PREDMETY </a:t>
            </a:r>
            <a:r>
              <a:rPr lang="sk-SK" sz="3200" dirty="0" smtClean="0">
                <a:latin typeface="Century Schoolbook" pitchFamily="18" charset="0"/>
              </a:rPr>
              <a:t>sú predmety      z takých materiálov, ktoré prepúšťajú len určité množstvo svetla. Sú to napríklad </a:t>
            </a:r>
            <a:r>
              <a:rPr lang="sk-SK" sz="3200" i="1" dirty="0" smtClean="0">
                <a:latin typeface="Century Schoolbook" pitchFamily="18" charset="0"/>
              </a:rPr>
              <a:t>namrznuté</a:t>
            </a:r>
            <a:r>
              <a:rPr lang="sk-SK" sz="3200" dirty="0" smtClean="0">
                <a:latin typeface="Century Schoolbook" pitchFamily="18" charset="0"/>
              </a:rPr>
              <a:t> </a:t>
            </a:r>
            <a:r>
              <a:rPr lang="sk-SK" sz="3200" i="1" dirty="0" smtClean="0">
                <a:latin typeface="Century Schoolbook" pitchFamily="18" charset="0"/>
              </a:rPr>
              <a:t>sklo, voskový papier</a:t>
            </a:r>
            <a:r>
              <a:rPr lang="sk-SK" sz="3200" dirty="0" smtClean="0">
                <a:latin typeface="Century Schoolbook" pitchFamily="18" charset="0"/>
              </a:rPr>
              <a:t>. Vytvárajú  tieň, ale nie je viditeľný tak dobre ako pri nepriesvitných materiáloch..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20" name="Obdĺžnik 19"/>
          <p:cNvSpPr/>
          <p:nvPr/>
        </p:nvSpPr>
        <p:spPr>
          <a:xfrm>
            <a:off x="2571736" y="0"/>
            <a:ext cx="4441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Čo sme zistili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571472" y="1214422"/>
            <a:ext cx="857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  <a:latin typeface="Century Schoolbook" pitchFamily="18" charset="0"/>
              </a:rPr>
              <a:t>NEPRIESVITNÉ PREDMETY </a:t>
            </a:r>
            <a:r>
              <a:rPr lang="sk-SK" sz="3200" dirty="0" smtClean="0">
                <a:latin typeface="Century Schoolbook" pitchFamily="18" charset="0"/>
              </a:rPr>
              <a:t>sú predmety      z takých materiálov, cez ktoré nepreniká žiadne svetlo. Sú to napríklad </a:t>
            </a:r>
            <a:r>
              <a:rPr lang="sk-SK" sz="3200" i="1" dirty="0" smtClean="0">
                <a:latin typeface="Century Schoolbook" pitchFamily="18" charset="0"/>
              </a:rPr>
              <a:t>porcelánová šálka, hlinený džbán, drevené pravítko</a:t>
            </a:r>
            <a:r>
              <a:rPr lang="sk-SK" sz="3200" dirty="0" smtClean="0">
                <a:latin typeface="Century Schoolbook" pitchFamily="18" charset="0"/>
              </a:rPr>
              <a:t>. Vytvárajú  skutočný tieň.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428596" y="5143512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5"/>
              </a:rPr>
              <a:t>https://www.youtube.com/watch?v=YuUJCNzfoBw </a:t>
            </a:r>
            <a:r>
              <a:rPr lang="sk-SK" sz="1400" dirty="0" smtClean="0"/>
              <a:t>- </a:t>
            </a:r>
            <a:r>
              <a:rPr lang="en-US" sz="1400" dirty="0"/>
              <a:t>Light and Shadows for Kids: Transparent, Translucent and - Opaque Objects | Science Video for </a:t>
            </a:r>
            <a:r>
              <a:rPr lang="en-US" sz="1400" dirty="0" smtClean="0"/>
              <a:t>Kids</a:t>
            </a:r>
            <a:endParaRPr lang="en-US" sz="1400" dirty="0"/>
          </a:p>
        </p:txBody>
      </p:sp>
      <p:sp>
        <p:nvSpPr>
          <p:cNvPr id="5" name="Obdĺžnik 4"/>
          <p:cNvSpPr/>
          <p:nvPr/>
        </p:nvSpPr>
        <p:spPr>
          <a:xfrm>
            <a:off x="3571868" y="357166"/>
            <a:ext cx="200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DD94-915B-447F-BD56-471A07E0832D}" type="datetime10">
              <a:rPr lang="sk-SK" smtClean="0"/>
              <a:pPr/>
              <a:t>18:18</a:t>
            </a:fld>
            <a:endParaRPr lang="sk-SK"/>
          </a:p>
        </p:txBody>
      </p:sp>
      <p:pic>
        <p:nvPicPr>
          <p:cNvPr id="7" name="Light and Shadows for Kids Transparent, Translucent and - Opaque Objects  Science Video for 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1357298"/>
            <a:ext cx="4000528" cy="3000396"/>
          </a:xfrm>
          <a:prstGeom prst="rect">
            <a:avLst/>
          </a:prstGeom>
        </p:spPr>
      </p:pic>
      <p:pic>
        <p:nvPicPr>
          <p:cNvPr id="8" name="Science - Light - Difference between shadow and reflection - English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91064" y="1357298"/>
            <a:ext cx="4000528" cy="3000396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5286380" y="5286388"/>
            <a:ext cx="3143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7"/>
              </a:rPr>
              <a:t>https://www.youtube.com/watch?v=sO99GHnJGWA</a:t>
            </a:r>
            <a:r>
              <a:rPr lang="sk-SK" sz="1400" dirty="0" smtClean="0"/>
              <a:t> - </a:t>
            </a:r>
            <a:r>
              <a:rPr lang="en-US" sz="1400" dirty="0"/>
              <a:t>Science - Light - Difference between shadow and reflection - </a:t>
            </a:r>
            <a:r>
              <a:rPr lang="en-US" sz="1400" dirty="0" smtClean="0"/>
              <a:t>English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20" name="Obdĺžnik 19"/>
          <p:cNvSpPr/>
          <p:nvPr/>
        </p:nvSpPr>
        <p:spPr>
          <a:xfrm>
            <a:off x="1928794" y="0"/>
            <a:ext cx="5999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Čo sme sa naučili 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571472" y="1214422"/>
            <a:ext cx="857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SVETLO </a:t>
            </a:r>
            <a:r>
              <a:rPr lang="sk-SK" sz="3600" dirty="0" smtClean="0">
                <a:latin typeface="Century Schoolbook" pitchFamily="18" charset="0"/>
              </a:rPr>
              <a:t>JE PRE ČLOVEKA DÔLEŽITÉ. NAJVÄČŠÍM ZDROJOM SVETLA JE </a:t>
            </a:r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SLNKO</a:t>
            </a:r>
            <a:r>
              <a:rPr lang="sk-SK" sz="3600" dirty="0" smtClean="0">
                <a:latin typeface="Century Schoolbook" pitchFamily="18" charset="0"/>
              </a:rPr>
              <a:t>. INÉ ZDROJE SVETLA SÚ NAPRÍKLAD: </a:t>
            </a:r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BLESK, OHEŇ, ŽIAROVKA </a:t>
            </a:r>
            <a:r>
              <a:rPr lang="sk-SK" sz="3600" dirty="0" smtClean="0">
                <a:latin typeface="Century Schoolbook" pitchFamily="18" charset="0"/>
              </a:rPr>
              <a:t>A INÉ ELEKTRICKÉ ZARIADENIA, KTORÉ VYTVORIL ČLOVEK. </a:t>
            </a:r>
          </a:p>
          <a:p>
            <a:r>
              <a:rPr lang="sk-SK" sz="3600" dirty="0" smtClean="0">
                <a:latin typeface="Century Schoolbook" pitchFamily="18" charset="0"/>
              </a:rPr>
              <a:t>VÄČŠINA PREDMETOV VYTVÁRA </a:t>
            </a:r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TIEŇ</a:t>
            </a:r>
            <a:r>
              <a:rPr lang="sk-SK" sz="3200" dirty="0" smtClean="0"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60832"/>
            <a:ext cx="6215106" cy="52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642910" y="0"/>
            <a:ext cx="7258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VYBERTE SPRÁVNY TIEŇ.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VÃ½sledok vyhÄ¾adÃ¡vania obrÃ¡zkov pre dopyt question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0"/>
            <a:ext cx="1285852" cy="1401435"/>
          </a:xfrm>
          <a:prstGeom prst="rect">
            <a:avLst/>
          </a:prstGeom>
          <a:noFill/>
        </p:spPr>
      </p:pic>
      <p:sp>
        <p:nvSpPr>
          <p:cNvPr id="6" name="Ovál 5"/>
          <p:cNvSpPr/>
          <p:nvPr/>
        </p:nvSpPr>
        <p:spPr>
          <a:xfrm>
            <a:off x="2000232" y="4572008"/>
            <a:ext cx="1928826" cy="185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14282" y="571480"/>
            <a:ext cx="90844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PRACOVALI STE SUPER!</a:t>
            </a:r>
            <a:endParaRPr lang="sk-SK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2" name="Picture 2" descr="SÃºvisiaci obrÃ¡z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4572000" cy="4572000"/>
          </a:xfrm>
          <a:prstGeom prst="rect">
            <a:avLst/>
          </a:prstGeom>
          <a:noFill/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7E72-C87C-4D21-9556-7498D7704FF3}" type="datetime10">
              <a:rPr lang="sk-SK" smtClean="0"/>
              <a:pPr/>
              <a:t>18:18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1428736"/>
            <a:ext cx="8858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2"/>
              </a:rPr>
              <a:t>https://cdn.shopify.com/s/files/1/1859/8979/files/993_drop_shadow_variations.jpg?v=1535137652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3"/>
              </a:rPr>
              <a:t>https://www.nicepng.com/png/detail/9-90322_15-blur-effect-transparent-png-for-free-download.png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4"/>
              </a:rPr>
              <a:t>http://clipart-library.com/image_gallery/196060.gif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5"/>
              </a:rPr>
              <a:t>https://cdn.xl.thumbs.canstockphoto.pl/dzieci-sylwetka-z-cienie-zbiory-ilustracji_csp3614636.jpg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6"/>
              </a:rPr>
              <a:t>https://thumbs.gfycat.com/RawObedientCheetah-max-1mb.gif</a:t>
            </a:r>
            <a:r>
              <a:rPr lang="sk-SK" sz="1600" dirty="0" smtClean="0"/>
              <a:t>  </a:t>
            </a:r>
          </a:p>
          <a:p>
            <a:r>
              <a:rPr lang="sk-SK" sz="1600" dirty="0" smtClean="0">
                <a:hlinkClick r:id="rId7"/>
              </a:rPr>
              <a:t>http://ru.sport-wiki.org/wp-content/themes/sportwiki/img/penalty.jpg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8"/>
              </a:rPr>
              <a:t>https://upload.wikimedia.org/wikipedia/commons/f/f4/Visto_Bueno.png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9"/>
              </a:rPr>
              <a:t>http://www.clipartroo.com/images/69/no-clipart-69007.png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0"/>
              </a:rPr>
              <a:t>https://ya-webdesign.com/images/milk-clipart-png-2.png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1"/>
              </a:rPr>
              <a:t>https://i.pinimg.com/originals/11/a3/a6/11a3a6ae88ebe303b047210442f6face.png</a:t>
            </a:r>
            <a:endParaRPr lang="sk-SK" sz="1600" dirty="0" smtClean="0"/>
          </a:p>
          <a:p>
            <a:r>
              <a:rPr lang="sk-SK" sz="1600" dirty="0" smtClean="0"/>
              <a:t> </a:t>
            </a:r>
            <a:r>
              <a:rPr lang="sk-SK" sz="1600" dirty="0" smtClean="0">
                <a:hlinkClick r:id="rId12"/>
              </a:rPr>
              <a:t>https://en.toppng.com/public/uploads/preview/green-book-11546980734gdm3ncq0ar.png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3"/>
              </a:rPr>
              <a:t>http://www.lifetweaks.ru/content/uploads/2014/10/aluminievaya-folga.jpg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4"/>
              </a:rPr>
              <a:t>http://www.papiernictvoesv.sk/fotky8086/fotos/8086_314__vyr_313Potrav-folia.jpg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5"/>
              </a:rPr>
              <a:t>https://www.meme-arsenal.com/memes/fb94f3c2c1153184448f6367ba2c4936.jpg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6"/>
              </a:rPr>
              <a:t>http://www.clker.com/cliparts/0/9/1/a/12588372151890568536mi_brami_Transparent_Plastic_Ruler.svg.hi.png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7"/>
              </a:rPr>
              <a:t>https://png.pngtree.com/png_detail/18/09/10/pngtree-exquisite-cup-png-clipart_1769160.jpg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sp>
        <p:nvSpPr>
          <p:cNvPr id="3" name="BlokTextu 2"/>
          <p:cNvSpPr txBox="1"/>
          <p:nvPr/>
        </p:nvSpPr>
        <p:spPr>
          <a:xfrm>
            <a:off x="214283" y="857232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ADAME, R., KOVÁČIKOVÁ,O.: </a:t>
            </a:r>
            <a:r>
              <a:rPr lang="sk-SK" i="1" dirty="0" err="1"/>
              <a:t>Prvouka</a:t>
            </a:r>
            <a:r>
              <a:rPr lang="sk-SK" i="1" dirty="0"/>
              <a:t> pre 1. ročník základnej školy - učebnica pracovného typu</a:t>
            </a:r>
            <a:r>
              <a:rPr lang="sk-SK" dirty="0"/>
              <a:t>;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000496" y="142852"/>
            <a:ext cx="121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ZDROJE: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857224" y="285728"/>
            <a:ext cx="313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hádanka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71473" y="1428736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/>
              <a:t>Ide mostom, nedupká, </a:t>
            </a:r>
          </a:p>
          <a:p>
            <a:r>
              <a:rPr lang="sk-SK" sz="3600" i="1" dirty="0" smtClean="0"/>
              <a:t>ide jarkom, nečľupká</a:t>
            </a:r>
            <a:r>
              <a:rPr lang="pl-PL" sz="3600" i="1" dirty="0" smtClean="0"/>
              <a:t>, </a:t>
            </a:r>
          </a:p>
          <a:p>
            <a:r>
              <a:rPr lang="pl-PL" sz="3600" i="1" dirty="0" smtClean="0"/>
              <a:t>ide horou, nešuští, </a:t>
            </a:r>
          </a:p>
          <a:p>
            <a:r>
              <a:rPr lang="pl-PL" sz="3600" i="1" dirty="0" smtClean="0"/>
              <a:t>ide cestou, nepráši. </a:t>
            </a:r>
          </a:p>
          <a:p>
            <a:r>
              <a:rPr lang="sk-SK" sz="3600" i="1" dirty="0" smtClean="0"/>
              <a:t>Čo </a:t>
            </a:r>
            <a:r>
              <a:rPr lang="sk-SK" sz="3600" i="1" dirty="0"/>
              <a:t>je to?</a:t>
            </a:r>
            <a:endParaRPr lang="sk-SK" sz="3600" dirty="0"/>
          </a:p>
        </p:txBody>
      </p:sp>
      <p:pic>
        <p:nvPicPr>
          <p:cNvPr id="4100" name="Picture 4" descr="VÃ½sledok vyhÄ¾adÃ¡vania obrÃ¡zkov pre dopyt questio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8604"/>
            <a:ext cx="1695450" cy="1847851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71472" y="4572008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tieň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VÃ½sledok vyhÄ¾adÃ¡vania obrÃ¡zkov pre dopyt shadow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8" t="13842" r="7473" b="9395"/>
          <a:stretch>
            <a:fillRect/>
          </a:stretch>
        </p:blipFill>
        <p:spPr bwMode="auto">
          <a:xfrm>
            <a:off x="3571868" y="3353876"/>
            <a:ext cx="5572132" cy="350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857225" y="285728"/>
            <a:ext cx="78581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Dnes sa budeme učiť o tieni.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857224" y="285728"/>
            <a:ext cx="557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tieň rovnaký?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1357298"/>
            <a:ext cx="8858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Čo má spoločné tieň s predmetom, ktorý ho vytvára?</a:t>
            </a:r>
          </a:p>
          <a:p>
            <a:r>
              <a:rPr lang="sk-SK" sz="3200" dirty="0" smtClean="0"/>
              <a:t>Tieň má podobný tvar ako predmet, ktorý ho vytvára.</a:t>
            </a:r>
          </a:p>
          <a:p>
            <a:r>
              <a:rPr lang="sk-SK" sz="3200" dirty="0" smtClean="0"/>
              <a:t>Všimli ste si, že sa dĺžka tieňa počas dňa mení?</a:t>
            </a:r>
          </a:p>
          <a:p>
            <a:r>
              <a:rPr lang="sk-SK" sz="3200" dirty="0" smtClean="0"/>
              <a:t>Kedy je tieň najdlhší?</a:t>
            </a:r>
          </a:p>
          <a:p>
            <a:r>
              <a:rPr lang="sk-SK" sz="3200" dirty="0" smtClean="0"/>
              <a:t>Kedy je najkratší?</a:t>
            </a:r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7B37-03FA-4B14-A402-3426DBC647F2}" type="datetime10">
              <a:rPr lang="sk-SK" smtClean="0"/>
              <a:pPr/>
              <a:t>18:18</a:t>
            </a:fld>
            <a:endParaRPr lang="sk-SK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10468" t="28515" r="35153" b="42185"/>
          <a:stretch>
            <a:fillRect/>
          </a:stretch>
        </p:blipFill>
        <p:spPr bwMode="auto">
          <a:xfrm>
            <a:off x="4000496" y="4000504"/>
            <a:ext cx="4857784" cy="224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857224" y="285728"/>
            <a:ext cx="557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tieň rovnaký?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1357298"/>
            <a:ext cx="8858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Pozrite si na figúrky.  Vytvorte  predpoklad – rozhodnite, z ktorej zo znázornených pozícií A, B, C musia svietiť baterkou na figúrku, aby sa</a:t>
            </a:r>
          </a:p>
          <a:p>
            <a:r>
              <a:rPr lang="sk-SK" sz="3200" dirty="0" smtClean="0"/>
              <a:t>vytvoril daný tieň. Svoj predpoklad sa pokúste zdôvodniť a zapíšte si ho do tabuľky pomocou veľkého tlačeného písmena, ktoré sa nachádza na danej pozícii.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 l="10468" t="28515" r="35176" b="25586"/>
          <a:stretch>
            <a:fillRect/>
          </a:stretch>
        </p:blipFill>
        <p:spPr bwMode="auto">
          <a:xfrm>
            <a:off x="357158" y="1500174"/>
            <a:ext cx="842664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7B37-03FA-4B14-A402-3426DBC647F2}" type="datetime10">
              <a:rPr lang="sk-SK" smtClean="0"/>
              <a:pPr/>
              <a:t>18:18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857224" y="285728"/>
            <a:ext cx="557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tieň rovnaký?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1357298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Aké pomôcky budeme pri overení potrebovať? Ako overíme vaše predpoklady ? Po overení si do tabuľky zapíšte, čo ste v skutočnosti zistili. Výsledok si porovnajte so svojím predpokladom a pri každej figúrke vyfarbite správne písmeno podľa toho, kedy sa vytvorili dané tiene: </a:t>
            </a:r>
            <a:r>
              <a:rPr lang="sk-SK" sz="3200" i="1" dirty="0" smtClean="0"/>
              <a:t>dlhší, kratší, žiadny. Ak  ste sa mýlili a váš </a:t>
            </a:r>
            <a:r>
              <a:rPr lang="sk-SK" sz="3200" dirty="0" smtClean="0"/>
              <a:t>predpoklad sa nepotvrdil, je to nový poznatok. Skúmame predsa vtedy, keď</a:t>
            </a:r>
          </a:p>
          <a:p>
            <a:r>
              <a:rPr lang="sk-SK" sz="3200" dirty="0" smtClean="0"/>
              <a:t>niečo nevieme, a nie vždy sa to musí správať tak, ako predpokladáme.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975D-C729-4E17-B74E-F290BE4F90A2}" type="datetime10">
              <a:rPr lang="sk-SK" smtClean="0"/>
              <a:pPr/>
              <a:t>18:18</a:t>
            </a:fld>
            <a:endParaRPr lang="sk-SK"/>
          </a:p>
        </p:txBody>
      </p:sp>
      <p:pic>
        <p:nvPicPr>
          <p:cNvPr id="8" name="Picture 4" descr="VÃ½sledok vyhÄ¾adÃ¡vania obrÃ¡zkov pre dopyt questio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57166"/>
            <a:ext cx="838194" cy="91353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10468" t="28515" r="35176" b="25586"/>
          <a:stretch>
            <a:fillRect/>
          </a:stretch>
        </p:blipFill>
        <p:spPr bwMode="auto">
          <a:xfrm>
            <a:off x="357158" y="1500174"/>
            <a:ext cx="857256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dĺžnik 9"/>
          <p:cNvSpPr/>
          <p:nvPr/>
        </p:nvSpPr>
        <p:spPr>
          <a:xfrm>
            <a:off x="3214678" y="5429264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429256" y="5429264"/>
            <a:ext cx="558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7500958" y="5429264"/>
            <a:ext cx="611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-1617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571736" y="285728"/>
            <a:ext cx="27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bádame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1643050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Porozmýšľajte, akým spôsobom by sme mohli dosiahnuť, aby figúrka vytvárala viac tieňov.</a:t>
            </a:r>
          </a:p>
        </p:txBody>
      </p:sp>
      <p:pic>
        <p:nvPicPr>
          <p:cNvPr id="5" name="Picture 4" descr="VÃ½sledok vyhÄ¾adÃ¡vania obrÃ¡zkov pre dopyt questio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0"/>
            <a:ext cx="1695450" cy="1847851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85720" y="2714620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Aby  figúrka vytvárala viac tieňov, musí na ňu dopadať viac zdrojov svetla. </a:t>
            </a:r>
          </a:p>
          <a:p>
            <a:r>
              <a:rPr lang="sk-SK" sz="3200" dirty="0" smtClean="0"/>
              <a:t>Napríklad futbalový zápas na štadióne pri umelom osvetlení.  Vtedy mávajú hráči bežne až štyri tiene. Je to preto, lebo z každého ihriska dopadá na každého hráča svetlo jedného z reflektorov.</a:t>
            </a:r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8358246" cy="401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65937" y="0"/>
            <a:ext cx="919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Priehľadnosť,  Priesvitnosť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928670"/>
            <a:ext cx="9286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D</a:t>
            </a:r>
            <a:r>
              <a:rPr lang="it-IT" sz="3200" dirty="0" smtClean="0"/>
              <a:t>eti hrali futbal</a:t>
            </a:r>
            <a:r>
              <a:rPr lang="sk-SK" sz="3200" dirty="0" smtClean="0"/>
              <a:t>.</a:t>
            </a:r>
            <a:r>
              <a:rPr lang="it-IT" sz="3200" dirty="0" smtClean="0"/>
              <a:t> </a:t>
            </a:r>
            <a:r>
              <a:rPr lang="sk-SK" sz="3200" dirty="0" smtClean="0"/>
              <a:t>Nehrali ho na ihrisku, ale na ulici. </a:t>
            </a:r>
          </a:p>
          <a:p>
            <a:r>
              <a:rPr lang="sk-SK" sz="3200" dirty="0" smtClean="0"/>
              <a:t>V zápale hry boli ale neopatrní a rozbili na dome okno.</a:t>
            </a:r>
          </a:p>
          <a:p>
            <a:r>
              <a:rPr lang="sk-SK" sz="3200" dirty="0" smtClean="0"/>
              <a:t>Princ Daniel sa opýtal: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ABB975D-C729-4E17-B74E-F290BE4F90A2}" type="datetime10">
              <a:rPr lang="sk-SK" smtClean="0"/>
              <a:pPr/>
              <a:t>18:18</a:t>
            </a:fld>
            <a:endParaRPr lang="sk-SK" dirty="0"/>
          </a:p>
        </p:txBody>
      </p:sp>
      <p:grpSp>
        <p:nvGrpSpPr>
          <p:cNvPr id="8" name="Skupina 7"/>
          <p:cNvGrpSpPr/>
          <p:nvPr/>
        </p:nvGrpSpPr>
        <p:grpSpPr>
          <a:xfrm>
            <a:off x="642910" y="2571744"/>
            <a:ext cx="8143932" cy="4000528"/>
            <a:chOff x="1071538" y="3071810"/>
            <a:chExt cx="5572164" cy="2428892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/>
            <a:srcRect l="12079" t="17578" r="45095" b="49219"/>
            <a:stretch>
              <a:fillRect/>
            </a:stretch>
          </p:blipFill>
          <p:spPr bwMode="auto">
            <a:xfrm>
              <a:off x="1071538" y="3071810"/>
              <a:ext cx="5572164" cy="2428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Obdĺžnik 6"/>
            <p:cNvSpPr/>
            <p:nvPr/>
          </p:nvSpPr>
          <p:spPr>
            <a:xfrm>
              <a:off x="1071538" y="3071810"/>
              <a:ext cx="2714644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1829" t="5388" r="1219" b="3017"/>
          <a:stretch>
            <a:fillRect/>
          </a:stretch>
        </p:blipFill>
        <p:spPr bwMode="auto">
          <a:xfrm>
            <a:off x="0" y="0"/>
            <a:ext cx="9144000" cy="687417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65937" y="0"/>
            <a:ext cx="919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Priehľadnosť,  Priesvitnosť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928670"/>
            <a:ext cx="9286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VYTVORTE PREDPOKLAD, KTO MAL Z DETÍ PRAVDU.</a:t>
            </a:r>
          </a:p>
          <a:p>
            <a:r>
              <a:rPr lang="sk-SK" sz="3200" dirty="0" smtClean="0"/>
              <a:t>AK MÁ DIEŤA PRAVDU, OZNAČTE        . </a:t>
            </a:r>
          </a:p>
          <a:p>
            <a:r>
              <a:rPr lang="sk-SK" sz="3200" dirty="0" smtClean="0"/>
              <a:t>AK NEMÁ DIEŤA PRAVDU, OZNAČTE        .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ABB975D-C729-4E17-B74E-F290BE4F90A2}" type="datetime10">
              <a:rPr lang="sk-SK" smtClean="0"/>
              <a:pPr/>
              <a:t>18:18</a:t>
            </a:fld>
            <a:endParaRPr lang="sk-SK" dirty="0"/>
          </a:p>
        </p:txBody>
      </p:sp>
      <p:sp>
        <p:nvSpPr>
          <p:cNvPr id="6146" name="AutoShape 2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48" name="AutoShape 4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0" name="Picture 6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714380" cy="645982"/>
          </a:xfrm>
          <a:prstGeom prst="rect">
            <a:avLst/>
          </a:prstGeom>
          <a:noFill/>
        </p:spPr>
      </p:pic>
      <p:pic>
        <p:nvPicPr>
          <p:cNvPr id="6152" name="Picture 8" descr="SÃºvisiaci obrÃ¡zok"/>
          <p:cNvPicPr>
            <a:picLocks noChangeAspect="1" noChangeArrowheads="1"/>
          </p:cNvPicPr>
          <p:nvPr/>
        </p:nvPicPr>
        <p:blipFill>
          <a:blip r:embed="rId4"/>
          <a:srcRect l="14583" t="12500" r="14583" b="16667"/>
          <a:stretch>
            <a:fillRect/>
          </a:stretch>
        </p:blipFill>
        <p:spPr bwMode="auto">
          <a:xfrm>
            <a:off x="6072198" y="1857364"/>
            <a:ext cx="571510" cy="571504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 l="13726" t="45898" r="43997" b="39453"/>
          <a:stretch>
            <a:fillRect/>
          </a:stretch>
        </p:blipFill>
        <p:spPr bwMode="auto">
          <a:xfrm>
            <a:off x="285719" y="2786058"/>
            <a:ext cx="8434447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bdĺžnik 10"/>
          <p:cNvSpPr/>
          <p:nvPr/>
        </p:nvSpPr>
        <p:spPr>
          <a:xfrm>
            <a:off x="214282" y="4572008"/>
            <a:ext cx="9286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AKO SI MÔŽEME SVOJ PREDPOKLAD OVERIŤ?</a:t>
            </a:r>
          </a:p>
          <a:p>
            <a:r>
              <a:rPr lang="sk-SK" sz="3200" dirty="0" smtClean="0"/>
              <a:t>UKÁŽEM VÁM POMÔCKY – BATERKU, SKLENENÝ POHÁR, HÁROK PAPIERA, DREVENÚ DOSKU.</a:t>
            </a:r>
          </a:p>
          <a:p>
            <a:r>
              <a:rPr lang="sk-SK" sz="3200" dirty="0" smtClean="0"/>
              <a:t>AKO BY STE TO DOKÁZALI?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727</Words>
  <Application>Microsoft Office PowerPoint</Application>
  <PresentationFormat>Prezentácia na obrazovke (4:3)</PresentationFormat>
  <Paragraphs>89</Paragraphs>
  <Slides>18</Slides>
  <Notes>0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Mgr. Danka Spišáková</cp:lastModifiedBy>
  <cp:revision>264</cp:revision>
  <dcterms:created xsi:type="dcterms:W3CDTF">2019-03-02T20:52:17Z</dcterms:created>
  <dcterms:modified xsi:type="dcterms:W3CDTF">2019-03-10T17:20:29Z</dcterms:modified>
</cp:coreProperties>
</file>