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9pPr>
  </p:defaultTextStyle>
  <p:modifyVerifier cryptProviderType="rsaAES" cryptAlgorithmClass="hash" cryptAlgorithmType="typeAny" cryptAlgorithmSid="14" spinCount="100000" saltData="z0pc4K8mzJzhLghuKOjuvg" hashData="ppxChm9hijt8l7L1EfQW1YW/mthGCfUx/248shXyl19peazkvai5VsvH6UL9NF+L7cfwf4wrj7KF8hanbWTRnw" cryptProvider="" algIdExt="0" algIdExtSource="" cryptProviderTypeExt="0" cryptProviderTypeExtSource=""/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A19A7"/>
    <a:srgbClr val="00000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CC7B8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254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B9B9F">
              <a:alpha val="19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left>
          <a:righ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right>
          <a:top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top>
          <a:bottom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bottom>
          <a:insideH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H>
          <a:insideV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0CC8A">
              <a:alpha val="31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0E9D7"/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5815">
              <a:alpha val="7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2EBD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F2EBDB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2EBDB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wholeTbl>
    <a:band2H>
      <a:tcTxStyle/>
      <a:tcStyle>
        <a:tcBdr/>
        <a:fill>
          <a:solidFill>
            <a:srgbClr val="BCBCBC">
              <a:alpha val="12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45C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766D60"/>
              </a:solidFill>
              <a:prstDash val="solid"/>
              <a:miter lim="400000"/>
            </a:ln>
          </a:left>
          <a:right>
            <a:ln w="127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6D60"/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D60">
              <a:alpha val="5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66D60"/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66D60"/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600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063677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dpis a podnadpi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 descr="leatherbooktypeembellishgl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15700" y="6972300"/>
            <a:ext cx="2771878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 názvu"/>
          <p:cNvSpPr txBox="1">
            <a:spLocks noGrp="1"/>
          </p:cNvSpPr>
          <p:nvPr>
            <p:ph type="title"/>
          </p:nvPr>
        </p:nvSpPr>
        <p:spPr>
          <a:xfrm>
            <a:off x="3175000" y="2857500"/>
            <a:ext cx="19050000" cy="35560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10800">
                <a:solidFill>
                  <a:srgbClr val="BEA56D"/>
                </a:solidFill>
                <a:effectLst>
                  <a:outerShdw blurRad="38100" dist="254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r>
              <a:t>Text názvu</a:t>
            </a:r>
          </a:p>
        </p:txBody>
      </p:sp>
      <p:sp>
        <p:nvSpPr>
          <p:cNvPr id="13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3175000" y="7747000"/>
            <a:ext cx="19050000" cy="25400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4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2419693" y="12719050"/>
            <a:ext cx="419101" cy="457200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anko Hraško"/>
          <p:cNvSpPr txBox="1">
            <a:spLocks noGrp="1"/>
          </p:cNvSpPr>
          <p:nvPr>
            <p:ph type="body" sz="quarter" idx="21"/>
          </p:nvPr>
        </p:nvSpPr>
        <p:spPr>
          <a:xfrm>
            <a:off x="2374900" y="8980351"/>
            <a:ext cx="19621500" cy="6985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 i="1"/>
            </a:lvl1pPr>
          </a:lstStyle>
          <a:p>
            <a:r>
              <a:t>–Janko Hraško</a:t>
            </a:r>
          </a:p>
        </p:txBody>
      </p:sp>
      <p:sp>
        <p:nvSpPr>
          <p:cNvPr id="96" name="„Sem zadajte citát.“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0600"/>
            <a:ext cx="19621500" cy="876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300"/>
              </a:spcBef>
              <a:buSzTx/>
              <a:buNone/>
              <a:defRPr sz="5400" i="1"/>
            </a:lvl1pPr>
          </a:lstStyle>
          <a:p>
            <a:r>
              <a:t>„Sem zadajte citát.“ </a:t>
            </a:r>
          </a:p>
        </p:txBody>
      </p:sp>
      <p:sp>
        <p:nvSpPr>
          <p:cNvPr id="97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Obrázok"/>
          <p:cNvSpPr>
            <a:spLocks noGrp="1"/>
          </p:cNvSpPr>
          <p:nvPr>
            <p:ph type="pic" idx="21"/>
          </p:nvPr>
        </p:nvSpPr>
        <p:spPr>
          <a:xfrm>
            <a:off x="-100666" y="-1981200"/>
            <a:ext cx="24601223" cy="16408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nútro preba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8150108_3243x2163.jpeg"/>
          <p:cNvSpPr>
            <a:spLocks noGrp="1"/>
          </p:cNvSpPr>
          <p:nvPr>
            <p:ph type="pic" idx="21"/>
          </p:nvPr>
        </p:nvSpPr>
        <p:spPr>
          <a:xfrm>
            <a:off x="3850765" y="-260764"/>
            <a:ext cx="16622963" cy="110871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ext názvu"/>
          <p:cNvSpPr txBox="1">
            <a:spLocks noGrp="1"/>
          </p:cNvSpPr>
          <p:nvPr>
            <p:ph type="title"/>
          </p:nvPr>
        </p:nvSpPr>
        <p:spPr>
          <a:xfrm>
            <a:off x="2044700" y="9779000"/>
            <a:ext cx="20320000" cy="19050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23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2044700" y="11684000"/>
            <a:ext cx="203200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 i="1"/>
            </a:lvl1pPr>
            <a:lvl2pPr marL="0" indent="0" algn="ctr">
              <a:spcBef>
                <a:spcPts val="0"/>
              </a:spcBef>
              <a:buSzTx/>
              <a:buNone/>
              <a:defRPr sz="4800" i="1"/>
            </a:lvl2pPr>
            <a:lvl3pPr marL="0" indent="0" algn="ctr">
              <a:spcBef>
                <a:spcPts val="0"/>
              </a:spcBef>
              <a:buSzTx/>
              <a:buNone/>
              <a:defRPr sz="4800" i="1"/>
            </a:lvl3pPr>
            <a:lvl4pPr marL="0" indent="0" algn="ctr">
              <a:spcBef>
                <a:spcPts val="0"/>
              </a:spcBef>
              <a:buSzTx/>
              <a:buNone/>
              <a:defRPr sz="4800" i="1"/>
            </a:lvl4pPr>
            <a:lvl5pPr marL="0" indent="0" algn="ctr">
              <a:spcBef>
                <a:spcPts val="0"/>
              </a:spcBef>
              <a:buSzTx/>
              <a:buNone/>
              <a:defRPr sz="4800" i="1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24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69750" y="12890500"/>
            <a:ext cx="419101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– s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názvu"/>
          <p:cNvSpPr txBox="1">
            <a:spLocks noGrp="1"/>
          </p:cNvSpPr>
          <p:nvPr>
            <p:ph type="title"/>
          </p:nvPr>
        </p:nvSpPr>
        <p:spPr>
          <a:xfrm>
            <a:off x="2032000" y="5270500"/>
            <a:ext cx="20320000" cy="31750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2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69750" y="12706350"/>
            <a:ext cx="419101" cy="457200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–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 descr="leatherbooktypeembellishg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5425" y="6920086"/>
            <a:ext cx="277187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108150108_3243x2163.jpeg"/>
          <p:cNvSpPr>
            <a:spLocks noGrp="1"/>
          </p:cNvSpPr>
          <p:nvPr>
            <p:ph type="pic" idx="21"/>
          </p:nvPr>
        </p:nvSpPr>
        <p:spPr>
          <a:xfrm>
            <a:off x="11016969" y="2088583"/>
            <a:ext cx="14354838" cy="957431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Text názvu"/>
          <p:cNvSpPr txBox="1">
            <a:spLocks noGrp="1"/>
          </p:cNvSpPr>
          <p:nvPr>
            <p:ph type="title"/>
          </p:nvPr>
        </p:nvSpPr>
        <p:spPr>
          <a:xfrm>
            <a:off x="762000" y="2070100"/>
            <a:ext cx="12065000" cy="44069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42" name="Text úrovne 1…"/>
          <p:cNvSpPr txBox="1">
            <a:spLocks noGrp="1"/>
          </p:cNvSpPr>
          <p:nvPr>
            <p:ph type="body" sz="quarter" idx="1"/>
          </p:nvPr>
        </p:nvSpPr>
        <p:spPr>
          <a:xfrm>
            <a:off x="762000" y="7810500"/>
            <a:ext cx="12065000" cy="379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 i="1"/>
            </a:lvl1pPr>
            <a:lvl2pPr marL="0" indent="0" algn="ctr">
              <a:spcBef>
                <a:spcPts val="0"/>
              </a:spcBef>
              <a:buSzTx/>
              <a:buNone/>
              <a:defRPr sz="4800" i="1"/>
            </a:lvl2pPr>
            <a:lvl3pPr marL="0" indent="0" algn="ctr">
              <a:spcBef>
                <a:spcPts val="0"/>
              </a:spcBef>
              <a:buSzTx/>
              <a:buNone/>
              <a:defRPr sz="4800" i="1"/>
            </a:lvl3pPr>
            <a:lvl4pPr marL="0" indent="0" algn="ctr">
              <a:spcBef>
                <a:spcPts val="0"/>
              </a:spcBef>
              <a:buSzTx/>
              <a:buNone/>
              <a:defRPr sz="4800" i="1"/>
            </a:lvl4pPr>
            <a:lvl5pPr marL="0" indent="0" algn="ctr">
              <a:spcBef>
                <a:spcPts val="0"/>
              </a:spcBef>
              <a:buSzTx/>
              <a:buNone/>
              <a:defRPr sz="4800" i="1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3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–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1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9" name="Text úrov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60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, odrážky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108150108_3243x2163.jpeg"/>
          <p:cNvSpPr>
            <a:spLocks noGrp="1"/>
          </p:cNvSpPr>
          <p:nvPr>
            <p:ph type="pic" sz="half" idx="21"/>
          </p:nvPr>
        </p:nvSpPr>
        <p:spPr>
          <a:xfrm>
            <a:off x="10123995" y="3094123"/>
            <a:ext cx="13830301" cy="92244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9" name="Text úrovne 1…"/>
          <p:cNvSpPr txBox="1">
            <a:spLocks noGrp="1"/>
          </p:cNvSpPr>
          <p:nvPr>
            <p:ph type="body" sz="half" idx="1"/>
          </p:nvPr>
        </p:nvSpPr>
        <p:spPr>
          <a:xfrm>
            <a:off x="2032000" y="3175000"/>
            <a:ext cx="9525000" cy="9017000"/>
          </a:xfrm>
          <a:prstGeom prst="rect">
            <a:avLst/>
          </a:prstGeom>
        </p:spPr>
        <p:txBody>
          <a:bodyPr/>
          <a:lstStyle>
            <a:lvl1pPr marL="596900" indent="-596900">
              <a:spcBef>
                <a:spcPts val="5500"/>
              </a:spcBef>
              <a:buBlip>
                <a:blip r:embed="rId2"/>
              </a:buBlip>
              <a:defRPr sz="4200"/>
            </a:lvl1pPr>
            <a:lvl2pPr marL="1193800" indent="-596900">
              <a:spcBef>
                <a:spcPts val="5500"/>
              </a:spcBef>
              <a:buBlip>
                <a:blip r:embed="rId2"/>
              </a:buBlip>
              <a:defRPr sz="4200"/>
            </a:lvl2pPr>
            <a:lvl3pPr marL="1790700" indent="-596900">
              <a:spcBef>
                <a:spcPts val="5500"/>
              </a:spcBef>
              <a:buBlip>
                <a:blip r:embed="rId2"/>
              </a:buBlip>
              <a:defRPr sz="4200"/>
            </a:lvl3pPr>
            <a:lvl4pPr marL="2387600" indent="-596900">
              <a:spcBef>
                <a:spcPts val="5500"/>
              </a:spcBef>
              <a:buBlip>
                <a:blip r:embed="rId2"/>
              </a:buBlip>
              <a:defRPr sz="4200"/>
            </a:lvl4pPr>
            <a:lvl5pPr marL="2984500" indent="-596900">
              <a:spcBef>
                <a:spcPts val="5500"/>
              </a:spcBef>
              <a:buBlip>
                <a:blip r:embed="rId2"/>
              </a:buBlip>
              <a:defRPr sz="42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70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úrovne 1…"/>
          <p:cNvSpPr txBox="1">
            <a:spLocks noGrp="1"/>
          </p:cNvSpPr>
          <p:nvPr>
            <p:ph type="body" idx="1"/>
          </p:nvPr>
        </p:nvSpPr>
        <p:spPr>
          <a:xfrm>
            <a:off x="2032000" y="1778000"/>
            <a:ext cx="20320000" cy="1016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78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rázok"/>
          <p:cNvSpPr>
            <a:spLocks noGrp="1"/>
          </p:cNvSpPr>
          <p:nvPr>
            <p:ph type="pic" idx="21"/>
          </p:nvPr>
        </p:nvSpPr>
        <p:spPr>
          <a:xfrm>
            <a:off x="-1701800" y="755816"/>
            <a:ext cx="17883053" cy="1192755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Obrázok"/>
          <p:cNvSpPr>
            <a:spLocks noGrp="1"/>
          </p:cNvSpPr>
          <p:nvPr>
            <p:ph type="pic" sz="quarter" idx="22"/>
          </p:nvPr>
        </p:nvSpPr>
        <p:spPr>
          <a:xfrm>
            <a:off x="13677900" y="863600"/>
            <a:ext cx="8940800" cy="644080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Obrázok"/>
          <p:cNvSpPr>
            <a:spLocks noGrp="1"/>
          </p:cNvSpPr>
          <p:nvPr>
            <p:ph type="pic" sz="half" idx="23"/>
          </p:nvPr>
        </p:nvSpPr>
        <p:spPr>
          <a:xfrm>
            <a:off x="12179300" y="5764608"/>
            <a:ext cx="10655300" cy="710353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2032000" y="558800"/>
            <a:ext cx="203200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e 1…"/>
          <p:cNvSpPr txBox="1">
            <a:spLocks noGrp="1"/>
          </p:cNvSpPr>
          <p:nvPr>
            <p:ph type="body" idx="1"/>
          </p:nvPr>
        </p:nvSpPr>
        <p:spPr>
          <a:xfrm>
            <a:off x="2032000" y="3810000"/>
            <a:ext cx="203200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11969750" y="127254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/>
  </p:transition>
  <p:txStyles>
    <p:titleStyle>
      <a:lvl1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685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1pPr>
      <a:lvl2pPr marL="1371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2pPr>
      <a:lvl3pPr marL="2057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3pPr>
      <a:lvl4pPr marL="2743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4pPr>
      <a:lvl5pPr marL="34290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5pPr>
      <a:lvl6pPr marL="4114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6pPr>
      <a:lvl7pPr marL="4800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7pPr>
      <a:lvl8pPr marL="5486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8pPr>
      <a:lvl9pPr marL="6172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9pPr>
    </p:bodyStyle>
    <p:otherStyle>
      <a:lvl1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Základná škola, Levočská 6,…"/>
          <p:cNvSpPr txBox="1">
            <a:spLocks noGrp="1"/>
          </p:cNvSpPr>
          <p:nvPr>
            <p:ph type="ctrTitle"/>
          </p:nvPr>
        </p:nvSpPr>
        <p:spPr>
          <a:xfrm>
            <a:off x="3176638" y="1523634"/>
            <a:ext cx="19050001" cy="3556001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Základná</a:t>
            </a:r>
            <a:r>
              <a:rPr dirty="0"/>
              <a:t> </a:t>
            </a:r>
            <a:r>
              <a:rPr dirty="0" err="1"/>
              <a:t>škola</a:t>
            </a:r>
            <a:r>
              <a:rPr dirty="0"/>
              <a:t>, </a:t>
            </a:r>
            <a:r>
              <a:rPr dirty="0" err="1"/>
              <a:t>Levočská</a:t>
            </a:r>
            <a:r>
              <a:rPr dirty="0"/>
              <a:t> 6,</a:t>
            </a:r>
          </a:p>
          <a:p>
            <a:r>
              <a:rPr dirty="0" err="1"/>
              <a:t>Stará</a:t>
            </a:r>
            <a:r>
              <a:rPr dirty="0"/>
              <a:t> </a:t>
            </a:r>
            <a:r>
              <a:rPr dirty="0" err="1"/>
              <a:t>Ľubovňa</a:t>
            </a:r>
            <a:endParaRPr dirty="0"/>
          </a:p>
        </p:txBody>
      </p:sp>
      <p:sp>
        <p:nvSpPr>
          <p:cNvPr id="122" name="Rozhodnite sa zodpovedne,…"/>
          <p:cNvSpPr txBox="1">
            <a:spLocks noGrp="1"/>
          </p:cNvSpPr>
          <p:nvPr>
            <p:ph type="subTitle" sz="quarter" idx="1"/>
          </p:nvPr>
        </p:nvSpPr>
        <p:spPr>
          <a:xfrm>
            <a:off x="3176638" y="10438132"/>
            <a:ext cx="19050001" cy="2540001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Rozhodnite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</a:t>
            </a:r>
            <a:r>
              <a:rPr dirty="0" err="1"/>
              <a:t>zodpovedne</a:t>
            </a:r>
            <a:r>
              <a:rPr dirty="0"/>
              <a:t>, </a:t>
            </a:r>
          </a:p>
          <a:p>
            <a:r>
              <a:rPr dirty="0" err="1"/>
              <a:t>výber</a:t>
            </a:r>
            <a:r>
              <a:rPr dirty="0"/>
              <a:t> </a:t>
            </a:r>
            <a:r>
              <a:rPr dirty="0" err="1"/>
              <a:t>školy</a:t>
            </a:r>
            <a:r>
              <a:rPr dirty="0"/>
              <a:t> </a:t>
            </a:r>
            <a:r>
              <a:rPr dirty="0" err="1"/>
              <a:t>ovplyvní</a:t>
            </a:r>
            <a:r>
              <a:rPr dirty="0"/>
              <a:t> </a:t>
            </a:r>
            <a:r>
              <a:rPr dirty="0" err="1"/>
              <a:t>život</a:t>
            </a:r>
            <a:r>
              <a:rPr dirty="0"/>
              <a:t> </a:t>
            </a:r>
            <a:r>
              <a:rPr dirty="0" err="1"/>
              <a:t>Vášho</a:t>
            </a:r>
            <a:r>
              <a:rPr dirty="0"/>
              <a:t> </a:t>
            </a:r>
            <a:r>
              <a:rPr dirty="0" err="1"/>
              <a:t>dieťaťa</a:t>
            </a:r>
            <a:r>
              <a:rPr dirty="0"/>
              <a:t>.</a:t>
            </a:r>
          </a:p>
        </p:txBody>
      </p:sp>
      <p:pic>
        <p:nvPicPr>
          <p:cNvPr id="123" name="cloud.jpg" descr="cloud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3000" y="5358005"/>
            <a:ext cx="10897999" cy="4801757"/>
          </a:xfrm>
          <a:prstGeom prst="rect">
            <a:avLst/>
          </a:prstGeom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124" name="zs levocka-png-finale.png" descr="zs levocka-png-finale.png"/>
          <p:cNvPicPr>
            <a:picLocks noChangeAspect="1"/>
          </p:cNvPicPr>
          <p:nvPr/>
        </p:nvPicPr>
        <p:blipFill>
          <a:blip r:embed="rId3">
            <a:extLst/>
          </a:blip>
          <a:srcRect b="21458"/>
          <a:stretch>
            <a:fillRect/>
          </a:stretch>
        </p:blipFill>
        <p:spPr>
          <a:xfrm>
            <a:off x="20613755" y="9564347"/>
            <a:ext cx="3711799" cy="3434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EČO SI VYBRAŤ NAŠU ŠKOLU?"/>
          <p:cNvSpPr txBox="1">
            <a:spLocks noGrp="1"/>
          </p:cNvSpPr>
          <p:nvPr>
            <p:ph type="title"/>
          </p:nvPr>
        </p:nvSpPr>
        <p:spPr>
          <a:xfrm>
            <a:off x="2079304" y="324788"/>
            <a:ext cx="20320001" cy="2159001"/>
          </a:xfrm>
          <a:prstGeom prst="rect">
            <a:avLst/>
          </a:prstGeom>
        </p:spPr>
        <p:txBody>
          <a:bodyPr/>
          <a:lstStyle>
            <a:lvl1pPr marL="180339" marR="180339" defTabSz="449580">
              <a:defRPr sz="72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rPr dirty="0"/>
              <a:t>PREČO SI VYBRAŤ NAŠU ŠKOLU?</a:t>
            </a:r>
          </a:p>
        </p:txBody>
      </p:sp>
      <p:sp>
        <p:nvSpPr>
          <p:cNvPr id="127" name="Pretože, u nás je dobre.…"/>
          <p:cNvSpPr txBox="1">
            <a:spLocks noGrp="1"/>
          </p:cNvSpPr>
          <p:nvPr>
            <p:ph type="body" idx="1"/>
          </p:nvPr>
        </p:nvSpPr>
        <p:spPr>
          <a:xfrm>
            <a:off x="404730" y="1928778"/>
            <a:ext cx="23464988" cy="1135297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72135" marR="72135" indent="0" algn="just" defTabSz="179832">
              <a:spcBef>
                <a:spcPts val="0"/>
              </a:spcBef>
              <a:buSzTx/>
              <a:buNone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mtClean="0"/>
              <a:t>Pretože</a:t>
            </a:r>
            <a:r>
              <a:rPr lang="sk-SK" dirty="0" smtClean="0"/>
              <a:t>:</a:t>
            </a:r>
          </a:p>
          <a:p>
            <a:pPr marL="72135" marR="72135" indent="0" algn="just" defTabSz="179832">
              <a:spcBef>
                <a:spcPts val="0"/>
              </a:spcBef>
              <a:buSzTx/>
              <a:buNone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sk-SK" dirty="0" smtClean="0"/>
          </a:p>
          <a:p>
            <a:pPr marL="72135" marR="72135" indent="0" algn="just" defTabSz="179832">
              <a:spcBef>
                <a:spcPts val="0"/>
              </a:spcBef>
              <a:buSzTx/>
              <a:buFont typeface="Arial" pitchFamily="34" charset="0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smtClean="0"/>
              <a:t> </a:t>
            </a:r>
            <a:r>
              <a:rPr b="1" i="1" dirty="0"/>
              <a:t>u </a:t>
            </a:r>
            <a:r>
              <a:rPr b="1" i="1" dirty="0" err="1"/>
              <a:t>nás</a:t>
            </a:r>
            <a:r>
              <a:rPr b="1" i="1" dirty="0"/>
              <a:t> </a:t>
            </a:r>
            <a:r>
              <a:rPr b="1" i="1"/>
              <a:t>je </a:t>
            </a:r>
            <a:r>
              <a:rPr b="1" i="1" smtClean="0"/>
              <a:t>dobre</a:t>
            </a:r>
            <a:r>
              <a:rPr lang="sk-SK" b="1" i="1" dirty="0" smtClean="0"/>
              <a:t>,</a:t>
            </a:r>
            <a:endParaRPr b="1" i="1" dirty="0"/>
          </a:p>
          <a:p>
            <a:pPr marL="176892" marR="72135" indent="-176892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mtClean="0"/>
              <a:t> </a:t>
            </a:r>
            <a:r>
              <a:rPr lang="sk-SK" dirty="0" smtClean="0"/>
              <a:t>s</a:t>
            </a:r>
            <a:r>
              <a:rPr smtClean="0"/>
              <a:t>me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škola</a:t>
            </a:r>
            <a:r>
              <a:rPr dirty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rodinného</a:t>
            </a:r>
            <a:r>
              <a:rPr dirty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typu</a:t>
            </a:r>
            <a:r>
              <a:rPr dirty="0">
                <a:solidFill>
                  <a:srgbClr val="232EC3"/>
                </a:solidFill>
              </a:rPr>
              <a:t> </a:t>
            </a:r>
            <a:r>
              <a:rPr dirty="0" err="1"/>
              <a:t>ležiaca</a:t>
            </a:r>
            <a:r>
              <a:rPr dirty="0"/>
              <a:t> v </a:t>
            </a:r>
            <a:r>
              <a:rPr dirty="0" err="1"/>
              <a:t>centre</a:t>
            </a:r>
            <a:r>
              <a:rPr dirty="0"/>
              <a:t> </a:t>
            </a:r>
            <a:r>
              <a:rPr dirty="0" err="1"/>
              <a:t>mesta</a:t>
            </a:r>
            <a:r>
              <a:rPr dirty="0"/>
              <a:t>. </a:t>
            </a:r>
            <a:r>
              <a:rPr dirty="0" err="1"/>
              <a:t>Náš</a:t>
            </a:r>
            <a:r>
              <a:rPr dirty="0"/>
              <a:t> </a:t>
            </a:r>
            <a:r>
              <a:rPr dirty="0" err="1"/>
              <a:t>uzavretý</a:t>
            </a:r>
            <a:r>
              <a:rPr dirty="0"/>
              <a:t> a </a:t>
            </a:r>
            <a:r>
              <a:rPr dirty="0" err="1"/>
              <a:t>monitorovaný</a:t>
            </a:r>
            <a:r>
              <a:rPr dirty="0"/>
              <a:t> </a:t>
            </a:r>
            <a:r>
              <a:rPr dirty="0" err="1"/>
              <a:t>areál</a:t>
            </a:r>
            <a:r>
              <a:rPr dirty="0"/>
              <a:t> je </a:t>
            </a:r>
            <a:r>
              <a:rPr err="1"/>
              <a:t>garanciou</a:t>
            </a:r>
            <a:r>
              <a:rPr/>
              <a:t> </a:t>
            </a:r>
            <a:r>
              <a:rPr smtClean="0"/>
              <a:t>bezpečia </a:t>
            </a:r>
            <a:r>
              <a:rPr dirty="0"/>
              <a:t>pre </a:t>
            </a:r>
            <a:r>
              <a:rPr dirty="0" err="1"/>
              <a:t>žiakov</a:t>
            </a:r>
            <a:r>
              <a:rPr dirty="0"/>
              <a:t> a </a:t>
            </a:r>
            <a:r>
              <a:rPr dirty="0" err="1"/>
              <a:t>učiteľov</a:t>
            </a:r>
            <a:r>
              <a:rPr dirty="0"/>
              <a:t>,</a:t>
            </a:r>
          </a:p>
          <a:p>
            <a:pPr marL="176892" marR="72135" indent="-176892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/>
              <a:t> </a:t>
            </a:r>
            <a:r>
              <a:rPr lang="sk-SK" dirty="0" smtClean="0"/>
              <a:t>máme </a:t>
            </a:r>
            <a:r>
              <a:rPr smtClean="0"/>
              <a:t>triedy </a:t>
            </a:r>
            <a:r>
              <a:rPr dirty="0"/>
              <a:t>s </a:t>
            </a:r>
            <a:r>
              <a:rPr dirty="0" err="1"/>
              <a:t>optimálnym</a:t>
            </a:r>
            <a:r>
              <a:rPr dirty="0"/>
              <a:t> </a:t>
            </a:r>
            <a:r>
              <a:rPr dirty="0" err="1"/>
              <a:t>počtom</a:t>
            </a:r>
            <a:r>
              <a:rPr dirty="0"/>
              <a:t> </a:t>
            </a:r>
            <a:r>
              <a:rPr dirty="0" err="1"/>
              <a:t>detí</a:t>
            </a:r>
            <a:r>
              <a:rPr dirty="0"/>
              <a:t>, </a:t>
            </a:r>
          </a:p>
          <a:p>
            <a:pPr marL="176892" marR="72135" indent="-176892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dodržiavame</a:t>
            </a:r>
            <a:r>
              <a:rPr dirty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tradíciu</a:t>
            </a:r>
            <a:r>
              <a:rPr dirty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školy</a:t>
            </a:r>
            <a:r>
              <a:rPr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lang="sk-SK" dirty="0" smtClean="0"/>
              <a:t>-</a:t>
            </a:r>
            <a:r>
              <a:rPr smtClean="0"/>
              <a:t> </a:t>
            </a:r>
            <a:r>
              <a:rPr dirty="0" err="1"/>
              <a:t>zameriavame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cudzie</a:t>
            </a:r>
            <a:r>
              <a:rPr dirty="0"/>
              <a:t> </a:t>
            </a:r>
            <a:r>
              <a:rPr dirty="0" err="1"/>
              <a:t>jazyky</a:t>
            </a:r>
            <a:r>
              <a:rPr dirty="0"/>
              <a:t> (</a:t>
            </a:r>
            <a:r>
              <a:rPr dirty="0" err="1"/>
              <a:t>anglický</a:t>
            </a:r>
            <a:r>
              <a:rPr dirty="0"/>
              <a:t> </a:t>
            </a:r>
            <a:r>
              <a:rPr dirty="0" err="1"/>
              <a:t>jazyk</a:t>
            </a:r>
            <a:r>
              <a:rPr dirty="0"/>
              <a:t> </a:t>
            </a:r>
            <a:r>
              <a:rPr dirty="0" err="1"/>
              <a:t>vyučujeme</a:t>
            </a:r>
            <a:r>
              <a:rPr dirty="0"/>
              <a:t> od 1. </a:t>
            </a:r>
            <a:r>
              <a:rPr dirty="0" err="1"/>
              <a:t>ročníka</a:t>
            </a:r>
            <a:r>
              <a:rPr dirty="0"/>
              <a:t>, </a:t>
            </a:r>
            <a:r>
              <a:rPr dirty="0" err="1"/>
              <a:t>nemecký</a:t>
            </a:r>
            <a:r>
              <a:rPr dirty="0"/>
              <a:t> a </a:t>
            </a:r>
            <a:r>
              <a:rPr dirty="0" err="1"/>
              <a:t>ruský</a:t>
            </a:r>
            <a:r>
              <a:rPr dirty="0"/>
              <a:t> </a:t>
            </a:r>
            <a:r>
              <a:rPr dirty="0" err="1"/>
              <a:t>jazyk</a:t>
            </a:r>
            <a:r>
              <a:rPr dirty="0"/>
              <a:t> od 7. </a:t>
            </a:r>
            <a:r>
              <a:rPr dirty="0" err="1"/>
              <a:t>ročníka</a:t>
            </a:r>
            <a:r>
              <a:rPr dirty="0"/>
              <a:t>), </a:t>
            </a:r>
            <a:r>
              <a:rPr dirty="0" err="1"/>
              <a:t>prírodovedné</a:t>
            </a:r>
            <a:r>
              <a:rPr dirty="0"/>
              <a:t> </a:t>
            </a:r>
            <a:r>
              <a:rPr dirty="0" err="1"/>
              <a:t>predmety</a:t>
            </a:r>
            <a:r>
              <a:rPr dirty="0"/>
              <a:t> a </a:t>
            </a:r>
            <a:r>
              <a:rPr dirty="0" err="1"/>
              <a:t>šport</a:t>
            </a:r>
            <a:r>
              <a:rPr dirty="0"/>
              <a:t>,</a:t>
            </a:r>
          </a:p>
          <a:p>
            <a:pPr marL="176892" marR="72135" indent="-176892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>
                <a:solidFill>
                  <a:srgbClr val="011993"/>
                </a:solidFill>
              </a:rPr>
              <a:t>pripravujeme</a:t>
            </a:r>
            <a:r>
              <a:rPr dirty="0">
                <a:solidFill>
                  <a:srgbClr val="011993"/>
                </a:solidFill>
              </a:rPr>
              <a:t> </a:t>
            </a:r>
            <a:r>
              <a:rPr dirty="0" err="1">
                <a:solidFill>
                  <a:srgbClr val="011993"/>
                </a:solidFill>
              </a:rPr>
              <a:t>žiakov</a:t>
            </a:r>
            <a:r>
              <a:rPr dirty="0">
                <a:solidFill>
                  <a:srgbClr val="011993"/>
                </a:solidFill>
              </a:rPr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predmetové</a:t>
            </a:r>
            <a:r>
              <a:rPr dirty="0"/>
              <a:t> </a:t>
            </a:r>
            <a:r>
              <a:rPr dirty="0" err="1"/>
              <a:t>súťaže</a:t>
            </a:r>
            <a:r>
              <a:rPr dirty="0"/>
              <a:t> a </a:t>
            </a:r>
            <a:r>
              <a:rPr dirty="0" err="1"/>
              <a:t>olympiády</a:t>
            </a:r>
            <a:r>
              <a:rPr dirty="0"/>
              <a:t>, </a:t>
            </a:r>
          </a:p>
          <a:p>
            <a:pPr marL="176892" marR="72135" indent="-176892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>
                <a:solidFill>
                  <a:srgbClr val="002060"/>
                </a:solidFill>
              </a:rPr>
              <a:t>or</a:t>
            </a:r>
            <a:r>
              <a:rPr dirty="0" err="1">
                <a:solidFill>
                  <a:srgbClr val="011993"/>
                </a:solidFill>
              </a:rPr>
              <a:t>ganizujeme</a:t>
            </a:r>
            <a:r>
              <a:rPr dirty="0"/>
              <a:t> </a:t>
            </a:r>
            <a:r>
              <a:rPr dirty="0" err="1"/>
              <a:t>školu</a:t>
            </a:r>
            <a:r>
              <a:rPr dirty="0"/>
              <a:t> v </a:t>
            </a:r>
            <a:r>
              <a:rPr dirty="0" err="1"/>
              <a:t>prírode</a:t>
            </a:r>
            <a:r>
              <a:rPr dirty="0"/>
              <a:t>, </a:t>
            </a:r>
            <a:r>
              <a:rPr dirty="0" err="1"/>
              <a:t>plavecký</a:t>
            </a:r>
            <a:r>
              <a:rPr dirty="0"/>
              <a:t> a </a:t>
            </a:r>
            <a:r>
              <a:rPr dirty="0" err="1"/>
              <a:t>lyžiarsky</a:t>
            </a:r>
            <a:r>
              <a:rPr dirty="0"/>
              <a:t> </a:t>
            </a:r>
            <a:r>
              <a:rPr dirty="0" err="1"/>
              <a:t>výcvikový</a:t>
            </a:r>
            <a:r>
              <a:rPr dirty="0"/>
              <a:t> </a:t>
            </a:r>
            <a:r>
              <a:rPr dirty="0" err="1"/>
              <a:t>kurz</a:t>
            </a:r>
            <a:r>
              <a:rPr dirty="0"/>
              <a:t>, </a:t>
            </a:r>
          </a:p>
          <a:p>
            <a:pPr marL="195035" marR="72135" indent="-195035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informujeme</a:t>
            </a:r>
            <a:r>
              <a:rPr dirty="0"/>
              <a:t> </a:t>
            </a:r>
            <a:r>
              <a:rPr dirty="0" err="1"/>
              <a:t>zákonných</a:t>
            </a:r>
            <a:r>
              <a:rPr dirty="0"/>
              <a:t> </a:t>
            </a:r>
            <a:r>
              <a:rPr dirty="0" err="1"/>
              <a:t>zástupcov</a:t>
            </a:r>
            <a:r>
              <a:rPr dirty="0"/>
              <a:t> o </a:t>
            </a:r>
            <a:r>
              <a:rPr dirty="0" err="1"/>
              <a:t>výsledkoch</a:t>
            </a:r>
            <a:r>
              <a:rPr dirty="0"/>
              <a:t> </a:t>
            </a:r>
            <a:r>
              <a:rPr dirty="0" err="1"/>
              <a:t>ich</a:t>
            </a:r>
            <a:r>
              <a:rPr dirty="0"/>
              <a:t> </a:t>
            </a:r>
            <a:r>
              <a:rPr dirty="0" err="1"/>
              <a:t>detí</a:t>
            </a:r>
            <a:r>
              <a:rPr dirty="0"/>
              <a:t> </a:t>
            </a:r>
            <a:r>
              <a:rPr dirty="0" err="1"/>
              <a:t>prostredníctvom</a:t>
            </a:r>
            <a:r>
              <a:rPr dirty="0"/>
              <a:t> </a:t>
            </a:r>
            <a:r>
              <a:rPr dirty="0" err="1"/>
              <a:t>konzultácií</a:t>
            </a:r>
            <a:r>
              <a:rPr dirty="0"/>
              <a:t>, </a:t>
            </a:r>
            <a:r>
              <a:rPr dirty="0" err="1"/>
              <a:t>osobných</a:t>
            </a:r>
            <a:r>
              <a:rPr dirty="0"/>
              <a:t> </a:t>
            </a:r>
            <a:r>
              <a:rPr dirty="0" err="1"/>
              <a:t>stretnutí</a:t>
            </a:r>
            <a:r>
              <a:rPr dirty="0"/>
              <a:t>, </a:t>
            </a:r>
            <a:r>
              <a:rPr dirty="0" err="1"/>
              <a:t>triednych</a:t>
            </a:r>
            <a:r>
              <a:rPr dirty="0"/>
              <a:t> </a:t>
            </a:r>
            <a:r>
              <a:rPr dirty="0" err="1"/>
              <a:t>aktívov</a:t>
            </a:r>
            <a:r>
              <a:rPr dirty="0"/>
              <a:t> a </a:t>
            </a:r>
            <a:r>
              <a:rPr dirty="0" err="1"/>
              <a:t>elektronickej</a:t>
            </a:r>
            <a:r>
              <a:rPr dirty="0"/>
              <a:t> </a:t>
            </a:r>
            <a:r>
              <a:rPr dirty="0" err="1"/>
              <a:t>žiackej</a:t>
            </a:r>
            <a:r>
              <a:rPr dirty="0"/>
              <a:t> </a:t>
            </a:r>
            <a:r>
              <a:rPr dirty="0" err="1"/>
              <a:t>knižky</a:t>
            </a:r>
            <a:r>
              <a:rPr dirty="0"/>
              <a:t>, </a:t>
            </a:r>
          </a:p>
          <a:p>
            <a:pPr marL="195035" marR="72135" indent="-195035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staráme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o </a:t>
            </a:r>
            <a:r>
              <a:rPr dirty="0" err="1"/>
              <a:t>žiakov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vyučovaní</a:t>
            </a:r>
            <a:r>
              <a:rPr dirty="0"/>
              <a:t> – </a:t>
            </a:r>
            <a:r>
              <a:rPr dirty="0" err="1"/>
              <a:t>ponúkame</a:t>
            </a:r>
            <a:r>
              <a:rPr dirty="0"/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záujmové</a:t>
            </a:r>
            <a:r>
              <a:rPr dirty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krúžky</a:t>
            </a:r>
            <a:r>
              <a:rPr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dirty="0" err="1"/>
              <a:t>rôzneho</a:t>
            </a:r>
            <a:r>
              <a:rPr dirty="0"/>
              <a:t> </a:t>
            </a:r>
            <a:r>
              <a:rPr dirty="0" err="1"/>
              <a:t>zamerania</a:t>
            </a:r>
            <a:r>
              <a:rPr dirty="0"/>
              <a:t>, </a:t>
            </a:r>
            <a:r>
              <a:rPr dirty="0" err="1"/>
              <a:t>aby</a:t>
            </a:r>
            <a:r>
              <a:rPr dirty="0"/>
              <a:t> </a:t>
            </a:r>
            <a:r>
              <a:rPr dirty="0" err="1"/>
              <a:t>zmysluplne</a:t>
            </a:r>
            <a:r>
              <a:rPr dirty="0"/>
              <a:t> </a:t>
            </a:r>
            <a:r>
              <a:rPr dirty="0" err="1"/>
              <a:t>trávili</a:t>
            </a:r>
            <a:r>
              <a:rPr dirty="0"/>
              <a:t> </a:t>
            </a:r>
            <a:r>
              <a:rPr dirty="0" err="1"/>
              <a:t>svoj</a:t>
            </a:r>
            <a:r>
              <a:rPr dirty="0"/>
              <a:t> </a:t>
            </a:r>
            <a:r>
              <a:rPr dirty="0" err="1"/>
              <a:t>voľný</a:t>
            </a:r>
            <a:r>
              <a:rPr dirty="0"/>
              <a:t> </a:t>
            </a:r>
            <a:r>
              <a:rPr dirty="0" err="1"/>
              <a:t>čas</a:t>
            </a:r>
            <a:r>
              <a:rPr dirty="0"/>
              <a:t>,</a:t>
            </a:r>
          </a:p>
          <a:p>
            <a:pPr marL="195035" marR="72135" indent="-195035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pomáhame</a:t>
            </a:r>
            <a:r>
              <a:rPr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smtClean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rodičom</a:t>
            </a:r>
            <a:r>
              <a:rPr lang="sk-SK" dirty="0" smtClean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endParaRPr dirty="0">
              <a:solidFill>
                <a:srgbClr val="011993"/>
              </a:solidFill>
              <a:uFill>
                <a:solidFill>
                  <a:srgbClr val="00B050"/>
                </a:solidFill>
              </a:uFill>
            </a:endParaRPr>
          </a:p>
          <a:p>
            <a:pPr marL="191044" marR="72135" indent="-191044" algn="just" defTabSz="179832">
              <a:spcBef>
                <a:spcPts val="0"/>
              </a:spcBef>
              <a:buBlip>
                <a:blip r:embed="rId2"/>
              </a:buBlip>
              <a:defRPr sz="15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>
              <a:solidFill>
                <a:srgbClr val="011993"/>
              </a:solidFill>
              <a:uFill>
                <a:solidFill>
                  <a:srgbClr val="00B050"/>
                </a:solidFill>
              </a:uFill>
            </a:endParaRPr>
          </a:p>
          <a:p>
            <a:pPr marL="140716" marR="72135" indent="-68580" algn="just" defTabSz="179832">
              <a:spcBef>
                <a:spcPts val="0"/>
              </a:spcBef>
              <a:buBlip>
                <a:blip r:embed="rId2"/>
              </a:buBlip>
              <a:defRPr sz="5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>
              <a:solidFill>
                <a:srgbClr val="011993"/>
              </a:solidFill>
              <a:uFill>
                <a:solidFill>
                  <a:srgbClr val="00B050"/>
                </a:solidFill>
              </a:u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Škola ponúka dobré materiálno-technické vybavenie…"/>
          <p:cNvSpPr txBox="1">
            <a:spLocks noGrp="1"/>
          </p:cNvSpPr>
          <p:nvPr>
            <p:ph type="body" idx="1"/>
          </p:nvPr>
        </p:nvSpPr>
        <p:spPr>
          <a:xfrm>
            <a:off x="438817" y="499408"/>
            <a:ext cx="12992957" cy="128877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88366" indent="0" algn="just" defTabSz="220294">
              <a:lnSpc>
                <a:spcPct val="150000"/>
              </a:lnSpc>
              <a:spcBef>
                <a:spcPts val="0"/>
              </a:spcBef>
              <a:buSzTx/>
              <a:buNone/>
              <a:defRPr sz="4606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Škola</a:t>
            </a:r>
            <a:r>
              <a:rPr dirty="0"/>
              <a:t> </a:t>
            </a:r>
            <a:r>
              <a:rPr dirty="0" err="1"/>
              <a:t>ponúka</a:t>
            </a:r>
            <a:r>
              <a:rPr dirty="0"/>
              <a:t> </a:t>
            </a:r>
            <a:r>
              <a:rPr dirty="0" err="1"/>
              <a:t>dobré</a:t>
            </a:r>
            <a:r>
              <a:rPr dirty="0"/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materiálno-technické</a:t>
            </a:r>
            <a:r>
              <a:rPr dirty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vybavenie</a:t>
            </a:r>
            <a:endParaRPr dirty="0">
              <a:solidFill>
                <a:srgbClr val="00B050"/>
              </a:solidFill>
              <a:uFill>
                <a:solidFill>
                  <a:srgbClr val="00B050"/>
                </a:solidFill>
              </a:uFill>
            </a:endParaRPr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chemeClr val="bg2">
                    <a:lumMod val="10000"/>
                  </a:schemeClr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lang="sk-SK" dirty="0" smtClean="0">
                <a:solidFill>
                  <a:schemeClr val="bg2">
                    <a:lumMod val="10000"/>
                  </a:schemeClr>
                </a:solidFill>
              </a:rPr>
              <a:t>dve</a:t>
            </a:r>
            <a:r>
              <a:rPr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dirty="0" err="1"/>
              <a:t>počítačové</a:t>
            </a:r>
            <a:r>
              <a:rPr dirty="0"/>
              <a:t> </a:t>
            </a:r>
            <a:r>
              <a:rPr dirty="0" err="1"/>
              <a:t>učebne</a:t>
            </a:r>
            <a:r>
              <a:rPr dirty="0"/>
              <a:t>, </a:t>
            </a:r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špeciálne</a:t>
            </a:r>
            <a:r>
              <a:rPr dirty="0"/>
              <a:t> </a:t>
            </a:r>
            <a:r>
              <a:rPr dirty="0" err="1"/>
              <a:t>učebne</a:t>
            </a:r>
            <a:r>
              <a:rPr dirty="0"/>
              <a:t> </a:t>
            </a:r>
            <a:r>
              <a:rPr dirty="0" err="1"/>
              <a:t>cudzích</a:t>
            </a:r>
            <a:r>
              <a:rPr dirty="0"/>
              <a:t> </a:t>
            </a:r>
            <a:r>
              <a:rPr dirty="0" err="1"/>
              <a:t>jazykov</a:t>
            </a:r>
            <a:r>
              <a:rPr dirty="0"/>
              <a:t>,</a:t>
            </a:r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školskú</a:t>
            </a:r>
            <a:r>
              <a:rPr dirty="0"/>
              <a:t> </a:t>
            </a:r>
            <a:r>
              <a:rPr dirty="0" err="1"/>
              <a:t>knižnicu</a:t>
            </a:r>
            <a:r>
              <a:rPr dirty="0"/>
              <a:t>, </a:t>
            </a:r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err="1"/>
              <a:t>učebňu</a:t>
            </a:r>
            <a:r>
              <a:rPr/>
              <a:t> </a:t>
            </a:r>
            <a:r>
              <a:rPr smtClean="0"/>
              <a:t>fyziky</a:t>
            </a:r>
            <a:r>
              <a:rPr lang="sk-SK" dirty="0" smtClean="0"/>
              <a:t> a chémie</a:t>
            </a:r>
            <a:r>
              <a:rPr smtClean="0"/>
              <a:t>, </a:t>
            </a:r>
            <a:endParaRPr dirty="0"/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/>
              <a:t> </a:t>
            </a:r>
            <a:r>
              <a:rPr lang="sk-SK" dirty="0" smtClean="0"/>
              <a:t>učebňu </a:t>
            </a:r>
            <a:r>
              <a:rPr smtClean="0"/>
              <a:t>hudobnej </a:t>
            </a:r>
            <a:r>
              <a:rPr dirty="0" err="1"/>
              <a:t>výchovy</a:t>
            </a:r>
            <a:r>
              <a:rPr dirty="0"/>
              <a:t>, </a:t>
            </a:r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/>
              <a:t> </a:t>
            </a:r>
            <a:r>
              <a:rPr lang="sk-SK" dirty="0" smtClean="0"/>
              <a:t>učebňu </a:t>
            </a:r>
            <a:r>
              <a:rPr smtClean="0"/>
              <a:t>techniky</a:t>
            </a:r>
            <a:r>
              <a:rPr dirty="0"/>
              <a:t>, </a:t>
            </a:r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/>
              <a:t> </a:t>
            </a:r>
            <a:r>
              <a:rPr lang="sk-SK" dirty="0" smtClean="0"/>
              <a:t>učebňu špeciálneho pedagóga,</a:t>
            </a:r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sk-SK" dirty="0" smtClean="0"/>
              <a:t> </a:t>
            </a:r>
            <a:r>
              <a:rPr smtClean="0"/>
              <a:t>triedy </a:t>
            </a:r>
            <a:r>
              <a:rPr dirty="0"/>
              <a:t>s </a:t>
            </a:r>
            <a:r>
              <a:rPr dirty="0" err="1"/>
              <a:t>interaktívnymi</a:t>
            </a:r>
            <a:r>
              <a:rPr dirty="0"/>
              <a:t> </a:t>
            </a:r>
            <a:r>
              <a:rPr dirty="0" err="1"/>
              <a:t>tabuľami</a:t>
            </a:r>
            <a:r>
              <a:rPr dirty="0"/>
              <a:t>, </a:t>
            </a:r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mtClean="0"/>
              <a:t> </a:t>
            </a:r>
            <a:r>
              <a:rPr dirty="0" err="1"/>
              <a:t>veľkú</a:t>
            </a:r>
            <a:r>
              <a:rPr dirty="0"/>
              <a:t> a </a:t>
            </a:r>
            <a:r>
              <a:rPr dirty="0" err="1"/>
              <a:t>malú</a:t>
            </a:r>
            <a:r>
              <a:rPr dirty="0"/>
              <a:t> </a:t>
            </a:r>
            <a:r>
              <a:rPr dirty="0" err="1"/>
              <a:t>telocvičňu</a:t>
            </a:r>
            <a:r>
              <a:rPr dirty="0"/>
              <a:t>, </a:t>
            </a:r>
          </a:p>
          <a:p>
            <a:pPr marL="216693" marR="88366" indent="-216693" algn="just" defTabSz="220294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46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multifunkčné</a:t>
            </a:r>
            <a:r>
              <a:rPr dirty="0"/>
              <a:t> </a:t>
            </a:r>
            <a:r>
              <a:rPr dirty="0" err="1"/>
              <a:t>ihrisko</a:t>
            </a:r>
            <a:r>
              <a:rPr dirty="0"/>
              <a:t> s </a:t>
            </a:r>
            <a:r>
              <a:rPr dirty="0" err="1"/>
              <a:t>umelým</a:t>
            </a:r>
            <a:r>
              <a:rPr dirty="0"/>
              <a:t> </a:t>
            </a:r>
            <a:r>
              <a:rPr dirty="0" err="1"/>
              <a:t>trávnikom</a:t>
            </a:r>
            <a:r>
              <a:rPr dirty="0"/>
              <a:t>.</a:t>
            </a:r>
          </a:p>
        </p:txBody>
      </p:sp>
      <p:pic>
        <p:nvPicPr>
          <p:cNvPr id="130" name="IMG_5850.jpeg" descr="IMG_5850.jpeg"/>
          <p:cNvPicPr>
            <a:picLocks noChangeAspect="1"/>
          </p:cNvPicPr>
          <p:nvPr/>
        </p:nvPicPr>
        <p:blipFill>
          <a:blip r:embed="rId2" cstate="print">
            <a:extLst/>
          </a:blip>
          <a:srcRect t="15277" r="14207"/>
          <a:stretch>
            <a:fillRect/>
          </a:stretch>
        </p:blipFill>
        <p:spPr>
          <a:xfrm>
            <a:off x="14107680" y="815584"/>
            <a:ext cx="5159566" cy="3821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1" name="IMG_5852.jpeg" descr="IMG_5852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216419" y="4562830"/>
            <a:ext cx="5683632" cy="4262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2" name="IMG_5854.jpeg" descr="IMG_5854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2266400" y="8530864"/>
            <a:ext cx="5593263" cy="419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" name="IMG_5856.jpeg" descr="IMG_5856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7453362" y="8017506"/>
            <a:ext cx="6277741" cy="4708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4" name="jazyk.jpg" descr="jazyk.jpg"/>
          <p:cNvPicPr>
            <a:picLocks noChangeAspect="1"/>
          </p:cNvPicPr>
          <p:nvPr/>
        </p:nvPicPr>
        <p:blipFill>
          <a:blip r:embed="rId6">
            <a:extLst/>
          </a:blip>
          <a:srcRect l="6147" b="20309"/>
          <a:stretch>
            <a:fillRect/>
          </a:stretch>
        </p:blipFill>
        <p:spPr>
          <a:xfrm>
            <a:off x="18603781" y="4338889"/>
            <a:ext cx="5127322" cy="4353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5" name="in.jpg" descr="in.jp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8848403" y="815584"/>
            <a:ext cx="4882700" cy="3679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Žiakov vyučujú kvalifikovaní a skúsení pedagógovia, ktorí…"/>
          <p:cNvSpPr txBox="1">
            <a:spLocks noGrp="1"/>
          </p:cNvSpPr>
          <p:nvPr>
            <p:ph type="body" idx="1"/>
          </p:nvPr>
        </p:nvSpPr>
        <p:spPr>
          <a:xfrm>
            <a:off x="572551" y="-81090"/>
            <a:ext cx="15685173" cy="13113024"/>
          </a:xfrm>
          <a:prstGeom prst="rect">
            <a:avLst/>
          </a:prstGeom>
        </p:spPr>
        <p:txBody>
          <a:bodyPr/>
          <a:lstStyle/>
          <a:p>
            <a:pPr marL="0" marR="79349" indent="0" algn="just" defTabSz="197815">
              <a:spcBef>
                <a:spcPts val="0"/>
              </a:spcBef>
              <a:buSzTx/>
              <a:buNone/>
              <a:defRPr sz="4136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79349" indent="0" algn="just" defTabSz="197815">
              <a:lnSpc>
                <a:spcPct val="150000"/>
              </a:lnSpc>
              <a:spcBef>
                <a:spcPts val="0"/>
              </a:spcBef>
              <a:buSzTx/>
              <a:buNone/>
              <a:defRPr sz="4136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Žiakov</a:t>
            </a:r>
            <a:r>
              <a:rPr dirty="0"/>
              <a:t> </a:t>
            </a:r>
            <a:r>
              <a:rPr dirty="0" err="1"/>
              <a:t>vyučujú</a:t>
            </a:r>
            <a:r>
              <a:rPr dirty="0"/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kvalifikovaní</a:t>
            </a:r>
            <a:r>
              <a:rPr dirty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a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skúsení</a:t>
            </a:r>
            <a:r>
              <a:rPr dirty="0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B050"/>
                  </a:solidFill>
                </a:uFill>
              </a:rPr>
              <a:t>pedagógovia</a:t>
            </a:r>
            <a:r>
              <a:rPr dirty="0"/>
              <a:t>, </a:t>
            </a:r>
            <a:r>
              <a:rPr dirty="0" err="1"/>
              <a:t>ktorí</a:t>
            </a:r>
            <a:r>
              <a:rPr dirty="0"/>
              <a:t> </a:t>
            </a:r>
          </a:p>
          <a:p>
            <a:pPr marL="381101" marR="79349" indent="-100583" algn="just" defTabSz="197815">
              <a:lnSpc>
                <a:spcPct val="150000"/>
              </a:lnSpc>
              <a:spcBef>
                <a:spcPts val="0"/>
              </a:spcBef>
              <a:buSzPct val="100000"/>
              <a:buFont typeface="Symbol"/>
              <a:buChar char="·"/>
              <a:defRPr sz="413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/>
              <a:t> </a:t>
            </a:r>
            <a:r>
              <a:rPr smtClean="0"/>
              <a:t>nie </a:t>
            </a:r>
            <a:r>
              <a:rPr dirty="0" err="1"/>
              <a:t>sú</a:t>
            </a:r>
            <a:r>
              <a:rPr dirty="0"/>
              <a:t> </a:t>
            </a:r>
            <a:r>
              <a:rPr dirty="0" err="1"/>
              <a:t>len</a:t>
            </a:r>
            <a:r>
              <a:rPr dirty="0"/>
              <a:t> </a:t>
            </a:r>
            <a:r>
              <a:rPr dirty="0" err="1"/>
              <a:t>učiteľmi</a:t>
            </a:r>
            <a:r>
              <a:rPr dirty="0"/>
              <a:t>, ale </a:t>
            </a:r>
            <a:r>
              <a:rPr dirty="0" err="1"/>
              <a:t>aj</a:t>
            </a:r>
            <a:r>
              <a:rPr dirty="0"/>
              <a:t> </a:t>
            </a:r>
            <a:r>
              <a:rPr b="1" dirty="0" err="1"/>
              <a:t>kamarátmi</a:t>
            </a:r>
            <a:r>
              <a:rPr dirty="0"/>
              <a:t>, </a:t>
            </a:r>
            <a:r>
              <a:rPr dirty="0" err="1"/>
              <a:t>pretože</a:t>
            </a:r>
            <a:r>
              <a:rPr dirty="0"/>
              <a:t> </a:t>
            </a:r>
            <a:r>
              <a:rPr/>
              <a:t>so </a:t>
            </a:r>
            <a:r>
              <a:rPr smtClean="0"/>
              <a:t>žiakmi </a:t>
            </a:r>
            <a:r>
              <a:rPr dirty="0" err="1"/>
              <a:t>trávia</a:t>
            </a:r>
            <a:r>
              <a:rPr dirty="0"/>
              <a:t> </a:t>
            </a:r>
            <a:r>
              <a:rPr err="1"/>
              <a:t>veľa</a:t>
            </a:r>
            <a:r>
              <a:rPr/>
              <a:t> </a:t>
            </a:r>
            <a:r>
              <a:rPr smtClean="0"/>
              <a:t>času</a:t>
            </a:r>
            <a:r>
              <a:rPr lang="sk-SK" dirty="0" smtClean="0"/>
              <a:t>,</a:t>
            </a:r>
            <a:r>
              <a:rPr smtClean="0"/>
              <a:t> </a:t>
            </a:r>
            <a:r>
              <a:rPr dirty="0"/>
              <a:t>a </a:t>
            </a:r>
            <a:r>
              <a:rPr dirty="0" err="1"/>
              <a:t>tak</a:t>
            </a:r>
            <a:r>
              <a:rPr dirty="0"/>
              <a:t> </a:t>
            </a:r>
            <a:r>
              <a:rPr dirty="0" err="1"/>
              <a:t>poznajú</a:t>
            </a:r>
            <a:r>
              <a:rPr dirty="0"/>
              <a:t> </a:t>
            </a:r>
            <a:r>
              <a:rPr dirty="0" err="1"/>
              <a:t>ich</a:t>
            </a:r>
            <a:r>
              <a:rPr dirty="0"/>
              <a:t> </a:t>
            </a:r>
            <a:r>
              <a:rPr dirty="0" err="1"/>
              <a:t>potreby</a:t>
            </a:r>
            <a:r>
              <a:rPr dirty="0"/>
              <a:t>, </a:t>
            </a:r>
            <a:r>
              <a:rPr dirty="0" err="1"/>
              <a:t>túžby</a:t>
            </a:r>
            <a:r>
              <a:rPr dirty="0"/>
              <a:t>, </a:t>
            </a:r>
            <a:r>
              <a:rPr dirty="0" err="1"/>
              <a:t>sklamania</a:t>
            </a:r>
            <a:r>
              <a:rPr dirty="0"/>
              <a:t>, </a:t>
            </a:r>
            <a:r>
              <a:rPr dirty="0" err="1"/>
              <a:t>úspechy</a:t>
            </a:r>
            <a:r>
              <a:rPr dirty="0"/>
              <a:t> a </a:t>
            </a:r>
            <a:r>
              <a:rPr dirty="0" err="1"/>
              <a:t>snažia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</a:t>
            </a:r>
            <a:r>
              <a:rPr dirty="0" err="1"/>
              <a:t>byť</a:t>
            </a:r>
            <a:r>
              <a:rPr dirty="0"/>
              <a:t> </a:t>
            </a:r>
            <a:r>
              <a:rPr dirty="0" err="1"/>
              <a:t>empatickí</a:t>
            </a:r>
            <a:r>
              <a:rPr dirty="0"/>
              <a:t> v </a:t>
            </a:r>
            <a:r>
              <a:rPr dirty="0" err="1"/>
              <a:t>každej</a:t>
            </a:r>
            <a:r>
              <a:rPr dirty="0"/>
              <a:t> </a:t>
            </a:r>
            <a:r>
              <a:rPr dirty="0" err="1"/>
              <a:t>situácii</a:t>
            </a:r>
            <a:r>
              <a:rPr dirty="0"/>
              <a:t>,</a:t>
            </a:r>
          </a:p>
          <a:p>
            <a:pPr marL="381101" marR="79349" indent="-100583" algn="just" defTabSz="197815">
              <a:lnSpc>
                <a:spcPct val="150000"/>
              </a:lnSpc>
              <a:spcBef>
                <a:spcPts val="0"/>
              </a:spcBef>
              <a:buSzPct val="100000"/>
              <a:buFont typeface="Symbol"/>
              <a:buChar char="·"/>
              <a:defRPr sz="413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vo</a:t>
            </a:r>
            <a:r>
              <a:rPr dirty="0"/>
              <a:t> </a:t>
            </a:r>
            <a:r>
              <a:rPr dirty="0" err="1"/>
              <a:t>vyučovacom</a:t>
            </a:r>
            <a:r>
              <a:rPr dirty="0"/>
              <a:t> </a:t>
            </a:r>
            <a:r>
              <a:rPr dirty="0" err="1"/>
              <a:t>procese</a:t>
            </a:r>
            <a:r>
              <a:rPr dirty="0"/>
              <a:t> </a:t>
            </a:r>
            <a:r>
              <a:rPr dirty="0" err="1"/>
              <a:t>využívajú</a:t>
            </a:r>
            <a:r>
              <a:rPr dirty="0"/>
              <a:t> </a:t>
            </a:r>
            <a:r>
              <a:rPr dirty="0" err="1"/>
              <a:t>moderné</a:t>
            </a:r>
            <a:r>
              <a:rPr dirty="0"/>
              <a:t> </a:t>
            </a:r>
            <a:r>
              <a:rPr dirty="0" err="1"/>
              <a:t>informačné</a:t>
            </a:r>
            <a:r>
              <a:rPr dirty="0"/>
              <a:t> </a:t>
            </a:r>
            <a:r>
              <a:rPr dirty="0" err="1"/>
              <a:t>technológie</a:t>
            </a:r>
            <a:r>
              <a:rPr dirty="0"/>
              <a:t> a </a:t>
            </a:r>
            <a:r>
              <a:rPr dirty="0" err="1"/>
              <a:t>výučbové</a:t>
            </a:r>
            <a:r>
              <a:rPr dirty="0"/>
              <a:t> </a:t>
            </a:r>
            <a:r>
              <a:rPr dirty="0" err="1"/>
              <a:t>programy</a:t>
            </a:r>
            <a:r>
              <a:rPr dirty="0"/>
              <a:t>,</a:t>
            </a:r>
          </a:p>
          <a:p>
            <a:pPr marL="381101" marR="79349" indent="-100583" algn="just" defTabSz="197815">
              <a:lnSpc>
                <a:spcPct val="150000"/>
              </a:lnSpc>
              <a:spcBef>
                <a:spcPts val="0"/>
              </a:spcBef>
              <a:buSzPct val="100000"/>
              <a:buFont typeface="Symbol"/>
              <a:buChar char="·"/>
              <a:defRPr sz="413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/>
              <a:t> </a:t>
            </a:r>
            <a:r>
              <a:rPr lang="sk-SK" dirty="0" smtClean="0"/>
              <a:t>zabezpečujú výučbu</a:t>
            </a:r>
            <a:r>
              <a:rPr smtClean="0"/>
              <a:t> počítačov</a:t>
            </a:r>
            <a:r>
              <a:rPr lang="sk-SK" dirty="0" smtClean="0"/>
              <a:t>ej</a:t>
            </a:r>
            <a:r>
              <a:rPr smtClean="0"/>
              <a:t>, finančn</a:t>
            </a:r>
            <a:r>
              <a:rPr lang="sk-SK" dirty="0" smtClean="0"/>
              <a:t>ej</a:t>
            </a:r>
            <a:r>
              <a:rPr smtClean="0"/>
              <a:t> </a:t>
            </a:r>
            <a:r>
              <a:rPr/>
              <a:t>a </a:t>
            </a:r>
            <a:r>
              <a:rPr smtClean="0"/>
              <a:t>čitateľsk</a:t>
            </a:r>
            <a:r>
              <a:rPr lang="sk-SK" dirty="0" smtClean="0"/>
              <a:t>ej</a:t>
            </a:r>
            <a:r>
              <a:rPr smtClean="0"/>
              <a:t> gramotnos</a:t>
            </a:r>
            <a:r>
              <a:rPr lang="sk-SK" dirty="0" smtClean="0"/>
              <a:t>ti</a:t>
            </a:r>
            <a:r>
              <a:rPr smtClean="0"/>
              <a:t>, </a:t>
            </a:r>
            <a:endParaRPr dirty="0"/>
          </a:p>
          <a:p>
            <a:pPr marL="381101" marR="79349" indent="-100583" algn="just" defTabSz="197815">
              <a:lnSpc>
                <a:spcPct val="150000"/>
              </a:lnSpc>
              <a:spcBef>
                <a:spcPts val="0"/>
              </a:spcBef>
              <a:buSzPct val="100000"/>
              <a:buFont typeface="Symbol"/>
              <a:buChar char="·"/>
              <a:defRPr sz="413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sa</a:t>
            </a:r>
            <a:r>
              <a:rPr dirty="0"/>
              <a:t> </a:t>
            </a:r>
            <a:r>
              <a:rPr dirty="0" err="1"/>
              <a:t>systematicky</a:t>
            </a:r>
            <a:r>
              <a:rPr dirty="0"/>
              <a:t> </a:t>
            </a:r>
            <a:r>
              <a:rPr dirty="0" err="1"/>
              <a:t>starajú</a:t>
            </a:r>
            <a:r>
              <a:rPr dirty="0"/>
              <a:t> o </a:t>
            </a:r>
            <a:r>
              <a:rPr dirty="0" err="1"/>
              <a:t>nadaných</a:t>
            </a:r>
            <a:r>
              <a:rPr dirty="0"/>
              <a:t> a </a:t>
            </a:r>
            <a:r>
              <a:rPr dirty="0" err="1"/>
              <a:t>talentovaných</a:t>
            </a:r>
            <a:r>
              <a:rPr dirty="0"/>
              <a:t> </a:t>
            </a:r>
            <a:r>
              <a:rPr dirty="0" err="1"/>
              <a:t>žiakov</a:t>
            </a:r>
            <a:r>
              <a:rPr dirty="0"/>
              <a:t>,</a:t>
            </a:r>
          </a:p>
          <a:p>
            <a:pPr marL="381101" marR="79349" indent="-100583" algn="just" defTabSz="197815">
              <a:lnSpc>
                <a:spcPct val="150000"/>
              </a:lnSpc>
              <a:spcBef>
                <a:spcPts val="0"/>
              </a:spcBef>
              <a:buSzPct val="100000"/>
              <a:buFont typeface="Symbol"/>
              <a:buChar char="·"/>
              <a:defRPr sz="413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uplatňujú</a:t>
            </a:r>
            <a:r>
              <a:rPr dirty="0"/>
              <a:t> </a:t>
            </a:r>
            <a:r>
              <a:rPr dirty="0" err="1"/>
              <a:t>individuálny</a:t>
            </a:r>
            <a:r>
              <a:rPr dirty="0"/>
              <a:t> </a:t>
            </a:r>
            <a:r>
              <a:rPr dirty="0" err="1"/>
              <a:t>prístup</a:t>
            </a:r>
            <a:r>
              <a:rPr dirty="0"/>
              <a:t> k </a:t>
            </a:r>
            <a:r>
              <a:rPr dirty="0" err="1"/>
              <a:t>žiakom</a:t>
            </a:r>
            <a:r>
              <a:rPr dirty="0"/>
              <a:t> so </a:t>
            </a:r>
            <a:r>
              <a:rPr dirty="0" err="1"/>
              <a:t>špeciálnymi</a:t>
            </a:r>
            <a:r>
              <a:rPr dirty="0"/>
              <a:t> </a:t>
            </a:r>
            <a:r>
              <a:rPr err="1"/>
              <a:t>výchovno-vzdelávacími</a:t>
            </a:r>
            <a:r>
              <a:rPr/>
              <a:t> </a:t>
            </a:r>
            <a:r>
              <a:rPr smtClean="0"/>
              <a:t>p</a:t>
            </a:r>
            <a:r>
              <a:rPr lang="sk-SK" dirty="0" err="1" smtClean="0"/>
              <a:t>otrebami</a:t>
            </a:r>
            <a:r>
              <a:rPr smtClean="0"/>
              <a:t>,</a:t>
            </a:r>
            <a:endParaRPr dirty="0"/>
          </a:p>
          <a:p>
            <a:pPr marL="381101" marR="79349" indent="-100583" algn="just" defTabSz="197815">
              <a:lnSpc>
                <a:spcPct val="150000"/>
              </a:lnSpc>
              <a:spcBef>
                <a:spcPts val="0"/>
              </a:spcBef>
              <a:buSzPct val="100000"/>
              <a:buFont typeface="Symbol"/>
              <a:buChar char="·"/>
              <a:defRPr sz="413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/>
              <a:t> </a:t>
            </a:r>
            <a:r>
              <a:rPr smtClean="0"/>
              <a:t>kvalitn</a:t>
            </a:r>
            <a:r>
              <a:rPr lang="sk-SK" dirty="0" smtClean="0"/>
              <a:t>e</a:t>
            </a:r>
            <a:r>
              <a:rPr smtClean="0"/>
              <a:t> pr</a:t>
            </a:r>
            <a:r>
              <a:rPr lang="sk-SK" dirty="0" smtClean="0"/>
              <a:t>i</a:t>
            </a:r>
            <a:r>
              <a:rPr smtClean="0"/>
              <a:t>pravu</a:t>
            </a:r>
            <a:r>
              <a:rPr lang="sk-SK" dirty="0" err="1" smtClean="0"/>
              <a:t>jú</a:t>
            </a:r>
            <a:r>
              <a:rPr smtClean="0"/>
              <a:t> </a:t>
            </a:r>
            <a:r>
              <a:rPr dirty="0" err="1"/>
              <a:t>žiakov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prijímacie</a:t>
            </a:r>
            <a:r>
              <a:rPr dirty="0"/>
              <a:t> </a:t>
            </a:r>
            <a:r>
              <a:rPr dirty="0" err="1"/>
              <a:t>skúšky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stredné</a:t>
            </a:r>
            <a:r>
              <a:rPr dirty="0"/>
              <a:t> </a:t>
            </a:r>
            <a:r>
              <a:rPr dirty="0" err="1"/>
              <a:t>školy</a:t>
            </a:r>
            <a:r>
              <a:rPr dirty="0"/>
              <a:t> 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celoslovenské</a:t>
            </a:r>
            <a:r>
              <a:rPr dirty="0"/>
              <a:t> </a:t>
            </a:r>
            <a:r>
              <a:rPr dirty="0" err="1"/>
              <a:t>testovania</a:t>
            </a:r>
            <a:r>
              <a:rPr dirty="0"/>
              <a:t>, v </a:t>
            </a:r>
            <a:r>
              <a:rPr dirty="0" err="1"/>
              <a:t>ktorých</a:t>
            </a:r>
            <a:r>
              <a:rPr dirty="0"/>
              <a:t> </a:t>
            </a:r>
            <a:r>
              <a:rPr dirty="0" err="1"/>
              <a:t>naši</a:t>
            </a:r>
            <a:r>
              <a:rPr dirty="0"/>
              <a:t> </a:t>
            </a:r>
            <a:r>
              <a:rPr dirty="0" err="1"/>
              <a:t>žiaci</a:t>
            </a:r>
            <a:r>
              <a:rPr dirty="0"/>
              <a:t> </a:t>
            </a:r>
            <a:r>
              <a:rPr dirty="0" err="1"/>
              <a:t>dosahujú</a:t>
            </a:r>
            <a:r>
              <a:rPr dirty="0"/>
              <a:t> </a:t>
            </a:r>
            <a:r>
              <a:rPr err="1"/>
              <a:t>výsledky</a:t>
            </a:r>
            <a:r>
              <a:rPr/>
              <a:t> </a:t>
            </a:r>
            <a:r>
              <a:rPr smtClean="0"/>
              <a:t>nad celoslovenský</a:t>
            </a:r>
            <a:r>
              <a:rPr lang="sk-SK" dirty="0" smtClean="0"/>
              <a:t>m</a:t>
            </a:r>
            <a:r>
              <a:rPr smtClean="0"/>
              <a:t> priemer</a:t>
            </a:r>
            <a:r>
              <a:rPr lang="sk-SK" dirty="0" err="1" smtClean="0"/>
              <a:t>om</a:t>
            </a:r>
            <a:r>
              <a:rPr smtClean="0"/>
              <a:t>. </a:t>
            </a:r>
            <a:endParaRPr dirty="0"/>
          </a:p>
        </p:txBody>
      </p:sp>
      <p:grpSp>
        <p:nvGrpSpPr>
          <p:cNvPr id="140" name="hdimgad56b79f04fe051ef7d97547a9ba47.jpg"/>
          <p:cNvGrpSpPr/>
          <p:nvPr/>
        </p:nvGrpSpPr>
        <p:grpSpPr>
          <a:xfrm>
            <a:off x="16257724" y="7395428"/>
            <a:ext cx="7732326" cy="4595496"/>
            <a:chOff x="0" y="0"/>
            <a:chExt cx="7732324" cy="4595494"/>
          </a:xfrm>
        </p:grpSpPr>
        <p:pic>
          <p:nvPicPr>
            <p:cNvPr id="139" name="hdimgad56b79f04fe051ef7d97547a9ba47.jpg" descr="hdimgad56b79f04fe051ef7d97547a9ba4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7402125" cy="41636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" name="hdimgad56b79f04fe051ef7d97547a9ba47.jpg" descr="hdimgad56b79f04fe051ef7d97547a9ba47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732325" cy="4595495"/>
            </a:xfrm>
            <a:prstGeom prst="rect">
              <a:avLst/>
            </a:prstGeom>
            <a:effectLst/>
          </p:spPr>
        </p:pic>
      </p:grpSp>
      <p:grpSp>
        <p:nvGrpSpPr>
          <p:cNvPr id="143" name="IMG_3717.jpg"/>
          <p:cNvGrpSpPr/>
          <p:nvPr/>
        </p:nvGrpSpPr>
        <p:grpSpPr>
          <a:xfrm>
            <a:off x="17868863" y="1123916"/>
            <a:ext cx="5935587" cy="5715947"/>
            <a:chOff x="0" y="0"/>
            <a:chExt cx="5935585" cy="5715946"/>
          </a:xfrm>
        </p:grpSpPr>
        <p:pic>
          <p:nvPicPr>
            <p:cNvPr id="142" name="IMG_3717.jpg" descr="IMG_3717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5503786" cy="51571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1" name="IMG_3717.jpg" descr="IMG_3717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935586" cy="571594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Žiaci sa aktívne zapájajú …"/>
          <p:cNvSpPr txBox="1">
            <a:spLocks noGrp="1"/>
          </p:cNvSpPr>
          <p:nvPr>
            <p:ph type="title"/>
          </p:nvPr>
        </p:nvSpPr>
        <p:spPr>
          <a:xfrm>
            <a:off x="-1957507" y="11264"/>
            <a:ext cx="20320001" cy="2159001"/>
          </a:xfrm>
          <a:prstGeom prst="rect">
            <a:avLst/>
          </a:prstGeom>
        </p:spPr>
        <p:txBody>
          <a:bodyPr/>
          <a:lstStyle>
            <a:lvl1pPr marR="180339" defTabSz="449580">
              <a:defRPr sz="72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Žiaci sa aktívne zapájajú …</a:t>
            </a:r>
          </a:p>
        </p:txBody>
      </p:sp>
      <p:sp>
        <p:nvSpPr>
          <p:cNvPr id="146" name="od piateho ročníka môžu byť členmi Žiackej školskej rady a prispievať tak svojimi nápadmi k skvalitňovaniu a spríjemňovaniu výchovno-vzdelávacieho procesu,…"/>
          <p:cNvSpPr txBox="1">
            <a:spLocks noGrp="1"/>
          </p:cNvSpPr>
          <p:nvPr>
            <p:ph type="body" idx="1"/>
          </p:nvPr>
        </p:nvSpPr>
        <p:spPr>
          <a:xfrm>
            <a:off x="539719" y="1866888"/>
            <a:ext cx="15124211" cy="113172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5964" marR="72135" indent="-185964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od </a:t>
            </a:r>
            <a:r>
              <a:rPr dirty="0" err="1"/>
              <a:t>piateho</a:t>
            </a:r>
            <a:r>
              <a:rPr dirty="0"/>
              <a:t> </a:t>
            </a:r>
            <a:r>
              <a:rPr dirty="0" err="1"/>
              <a:t>ročníka</a:t>
            </a:r>
            <a:r>
              <a:rPr dirty="0"/>
              <a:t> </a:t>
            </a:r>
            <a:r>
              <a:rPr dirty="0" err="1"/>
              <a:t>môžu</a:t>
            </a:r>
            <a:r>
              <a:rPr dirty="0"/>
              <a:t> </a:t>
            </a:r>
            <a:r>
              <a:rPr dirty="0" err="1"/>
              <a:t>byť</a:t>
            </a:r>
            <a:r>
              <a:rPr dirty="0"/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členmi</a:t>
            </a:r>
            <a:r>
              <a:rPr dirty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Žiackej</a:t>
            </a:r>
            <a:r>
              <a:rPr dirty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školskej</a:t>
            </a:r>
            <a:r>
              <a:rPr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rady</a:t>
            </a:r>
            <a:r>
              <a:rPr dirty="0"/>
              <a:t> a</a:t>
            </a:r>
            <a:r>
              <a:rPr/>
              <a:t> </a:t>
            </a:r>
            <a:r>
              <a:rPr lang="sk-SK" dirty="0" smtClean="0"/>
              <a:t>tak </a:t>
            </a:r>
            <a:r>
              <a:rPr smtClean="0"/>
              <a:t>prispievať </a:t>
            </a:r>
            <a:r>
              <a:rPr dirty="0" err="1"/>
              <a:t>svojimi</a:t>
            </a:r>
            <a:r>
              <a:rPr dirty="0"/>
              <a:t> </a:t>
            </a:r>
            <a:r>
              <a:rPr dirty="0" err="1"/>
              <a:t>nápadmi</a:t>
            </a:r>
            <a:r>
              <a:rPr dirty="0"/>
              <a:t> k </a:t>
            </a:r>
            <a:r>
              <a:rPr dirty="0" err="1"/>
              <a:t>skvalitňovaniu</a:t>
            </a:r>
            <a:r>
              <a:rPr dirty="0"/>
              <a:t> a </a:t>
            </a:r>
            <a:r>
              <a:rPr dirty="0" err="1"/>
              <a:t>spríjemňovaniu</a:t>
            </a:r>
            <a:r>
              <a:rPr dirty="0"/>
              <a:t> </a:t>
            </a:r>
            <a:r>
              <a:rPr dirty="0" err="1"/>
              <a:t>výchovno-vzdelávacieho</a:t>
            </a:r>
            <a:r>
              <a:rPr dirty="0"/>
              <a:t> </a:t>
            </a:r>
            <a:r>
              <a:rPr dirty="0" err="1"/>
              <a:t>procesu</a:t>
            </a:r>
            <a:r>
              <a:rPr dirty="0"/>
              <a:t>,</a:t>
            </a:r>
          </a:p>
          <a:p>
            <a:pPr marL="185964" marR="72135" indent="-185964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dirty="0" err="1"/>
              <a:t>svoju</a:t>
            </a:r>
            <a:r>
              <a:rPr dirty="0"/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tvorivosť</a:t>
            </a:r>
            <a:r>
              <a:rPr dirty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 a </a:t>
            </a:r>
            <a:r>
              <a:rPr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fantáziu</a:t>
            </a:r>
            <a:r>
              <a:rPr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smtClean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uplat</a:t>
            </a:r>
            <a:r>
              <a:rPr lang="sk-SK" dirty="0" err="1" smtClean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ňujú</a:t>
            </a:r>
            <a:r>
              <a:rPr smtClean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dirty="0" err="1"/>
              <a:t>pri</a:t>
            </a:r>
            <a:r>
              <a:rPr dirty="0"/>
              <a:t> </a:t>
            </a:r>
            <a:r>
              <a:rPr dirty="0" err="1"/>
              <a:t>výzdobe</a:t>
            </a:r>
            <a:r>
              <a:rPr dirty="0"/>
              <a:t> tried, </a:t>
            </a:r>
            <a:r>
              <a:rPr dirty="0" err="1"/>
              <a:t>chodieb</a:t>
            </a:r>
            <a:r>
              <a:rPr dirty="0"/>
              <a:t> a </a:t>
            </a:r>
            <a:r>
              <a:rPr dirty="0" err="1"/>
              <a:t>areálu</a:t>
            </a:r>
            <a:r>
              <a:rPr dirty="0"/>
              <a:t> </a:t>
            </a:r>
            <a:r>
              <a:rPr dirty="0" err="1"/>
              <a:t>školy</a:t>
            </a:r>
            <a:r>
              <a:rPr dirty="0"/>
              <a:t>, </a:t>
            </a:r>
            <a:r>
              <a:rPr dirty="0" err="1"/>
              <a:t>či</a:t>
            </a:r>
            <a:r>
              <a:rPr dirty="0"/>
              <a:t> </a:t>
            </a:r>
            <a:r>
              <a:rPr dirty="0" err="1"/>
              <a:t>pri</a:t>
            </a:r>
            <a:r>
              <a:rPr dirty="0"/>
              <a:t> </a:t>
            </a:r>
            <a:r>
              <a:rPr dirty="0" err="1"/>
              <a:t>príprave</a:t>
            </a:r>
            <a:r>
              <a:rPr dirty="0"/>
              <a:t> </a:t>
            </a:r>
            <a:r>
              <a:rPr dirty="0" err="1"/>
              <a:t>kultúrnych</a:t>
            </a:r>
            <a:r>
              <a:rPr dirty="0"/>
              <a:t>, </a:t>
            </a:r>
            <a:r>
              <a:rPr dirty="0" err="1"/>
              <a:t>športových</a:t>
            </a:r>
            <a:r>
              <a:rPr dirty="0"/>
              <a:t> a </a:t>
            </a:r>
            <a:r>
              <a:rPr dirty="0" err="1"/>
              <a:t>zábavných</a:t>
            </a:r>
            <a:r>
              <a:rPr dirty="0"/>
              <a:t> </a:t>
            </a:r>
            <a:r>
              <a:rPr dirty="0" err="1"/>
              <a:t>podujatí</a:t>
            </a:r>
            <a:r>
              <a:rPr dirty="0"/>
              <a:t>,</a:t>
            </a:r>
          </a:p>
          <a:p>
            <a:pPr marL="185964" marR="72135" indent="-185964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/>
              <a:t> </a:t>
            </a:r>
            <a:r>
              <a:rPr lang="sk-SK" dirty="0" smtClean="0"/>
              <a:t>zúčastňujú sa</a:t>
            </a:r>
            <a:r>
              <a:rPr smtClean="0"/>
              <a:t> </a:t>
            </a:r>
            <a:r>
              <a:rPr lang="sk-SK" dirty="0" smtClean="0">
                <a:solidFill>
                  <a:schemeClr val="bg1"/>
                </a:solidFill>
                <a:uFill>
                  <a:solidFill>
                    <a:srgbClr val="0070C0"/>
                  </a:solidFill>
                </a:uFill>
              </a:rPr>
              <a:t>na</a:t>
            </a:r>
            <a:r>
              <a:rPr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 </a:t>
            </a:r>
            <a:r>
              <a:rPr lang="sk-SK" dirty="0" smtClean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rôznych </a:t>
            </a:r>
            <a:r>
              <a:rPr smtClean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súťažiach</a:t>
            </a:r>
            <a:r>
              <a:rPr/>
              <a:t>, </a:t>
            </a:r>
            <a:r>
              <a:rPr smtClean="0"/>
              <a:t>besed</a:t>
            </a:r>
            <a:r>
              <a:rPr lang="sk-SK" dirty="0" smtClean="0"/>
              <a:t>ách</a:t>
            </a:r>
            <a:r>
              <a:rPr smtClean="0"/>
              <a:t>, exkurzi</a:t>
            </a:r>
            <a:r>
              <a:rPr lang="sk-SK" dirty="0" smtClean="0"/>
              <a:t>ách</a:t>
            </a:r>
            <a:r>
              <a:rPr smtClean="0"/>
              <a:t>, </a:t>
            </a:r>
            <a:r>
              <a:rPr err="1"/>
              <a:t>výchovných</a:t>
            </a:r>
            <a:r>
              <a:rPr/>
              <a:t> </a:t>
            </a:r>
            <a:r>
              <a:rPr smtClean="0"/>
              <a:t>koncerto</a:t>
            </a:r>
            <a:r>
              <a:rPr lang="sk-SK" dirty="0" smtClean="0"/>
              <a:t>ch</a:t>
            </a:r>
            <a:r>
              <a:rPr smtClean="0"/>
              <a:t>, lyžiarsk</a:t>
            </a:r>
            <a:r>
              <a:rPr lang="sk-SK" dirty="0" err="1" smtClean="0"/>
              <a:t>om</a:t>
            </a:r>
            <a:r>
              <a:rPr smtClean="0"/>
              <a:t> </a:t>
            </a:r>
            <a:r>
              <a:rPr dirty="0"/>
              <a:t>a</a:t>
            </a:r>
            <a:r>
              <a:rPr/>
              <a:t> </a:t>
            </a:r>
            <a:r>
              <a:rPr smtClean="0"/>
              <a:t>plaveck</a:t>
            </a:r>
            <a:r>
              <a:rPr lang="sk-SK" dirty="0" err="1" smtClean="0"/>
              <a:t>om</a:t>
            </a:r>
            <a:r>
              <a:rPr smtClean="0"/>
              <a:t> kurz</a:t>
            </a:r>
            <a:r>
              <a:rPr lang="sk-SK" dirty="0" smtClean="0"/>
              <a:t>e</a:t>
            </a:r>
            <a:r>
              <a:rPr smtClean="0"/>
              <a:t>, karneval</a:t>
            </a:r>
            <a:r>
              <a:rPr lang="sk-SK" dirty="0" smtClean="0"/>
              <a:t>e</a:t>
            </a:r>
            <a:r>
              <a:rPr smtClean="0"/>
              <a:t>, Valentíns</a:t>
            </a:r>
            <a:r>
              <a:rPr lang="sk-SK" dirty="0" smtClean="0"/>
              <a:t>kom</a:t>
            </a:r>
            <a:r>
              <a:rPr smtClean="0"/>
              <a:t> ples</a:t>
            </a:r>
            <a:r>
              <a:rPr lang="sk-SK" dirty="0" smtClean="0"/>
              <a:t>e</a:t>
            </a:r>
            <a:r>
              <a:rPr smtClean="0"/>
              <a:t>, </a:t>
            </a:r>
            <a:r>
              <a:rPr dirty="0" err="1"/>
              <a:t>divadelných</a:t>
            </a:r>
            <a:r>
              <a:rPr dirty="0"/>
              <a:t> a </a:t>
            </a:r>
            <a:r>
              <a:rPr err="1"/>
              <a:t>filmových</a:t>
            </a:r>
            <a:r>
              <a:rPr/>
              <a:t> </a:t>
            </a:r>
            <a:r>
              <a:rPr smtClean="0"/>
              <a:t>predstaven</a:t>
            </a:r>
            <a:r>
              <a:rPr lang="sk-SK" dirty="0" err="1" smtClean="0"/>
              <a:t>iach</a:t>
            </a:r>
            <a:r>
              <a:rPr smtClean="0"/>
              <a:t>, </a:t>
            </a:r>
            <a:endParaRPr lang="sk-SK" dirty="0" smtClean="0"/>
          </a:p>
          <a:p>
            <a:pPr marL="185964" marR="72135" indent="-185964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sk-SK" dirty="0" smtClean="0"/>
              <a:t> absolvujú </a:t>
            </a:r>
            <a:r>
              <a:rPr smtClean="0"/>
              <a:t>škol</a:t>
            </a:r>
            <a:r>
              <a:rPr lang="sk-SK" dirty="0" smtClean="0"/>
              <a:t>u</a:t>
            </a:r>
            <a:r>
              <a:rPr smtClean="0"/>
              <a:t> </a:t>
            </a:r>
            <a:r>
              <a:rPr dirty="0"/>
              <a:t>v </a:t>
            </a:r>
            <a:r>
              <a:rPr dirty="0" err="1"/>
              <a:t>prírode</a:t>
            </a:r>
            <a:r>
              <a:rPr/>
              <a:t>, </a:t>
            </a:r>
            <a:r>
              <a:rPr smtClean="0"/>
              <a:t>jazykový pobyt </a:t>
            </a:r>
            <a:r>
              <a:rPr dirty="0"/>
              <a:t>v </a:t>
            </a:r>
            <a:r>
              <a:rPr dirty="0" err="1"/>
              <a:t>Anglicku</a:t>
            </a:r>
            <a:r>
              <a:rPr dirty="0"/>
              <a:t> a v </a:t>
            </a:r>
            <a:r>
              <a:rPr dirty="0" err="1"/>
              <a:t>nemecky</a:t>
            </a:r>
            <a:r>
              <a:rPr dirty="0"/>
              <a:t> </a:t>
            </a:r>
            <a:r>
              <a:rPr dirty="0" err="1"/>
              <a:t>hovoriacich</a:t>
            </a:r>
            <a:r>
              <a:rPr dirty="0"/>
              <a:t> </a:t>
            </a:r>
            <a:r>
              <a:rPr dirty="0" err="1"/>
              <a:t>krajinách</a:t>
            </a:r>
            <a:r>
              <a:rPr/>
              <a:t>, </a:t>
            </a:r>
            <a:endParaRPr lang="sk-SK" dirty="0" smtClean="0"/>
          </a:p>
          <a:p>
            <a:pPr marL="185964" marR="72135" indent="-185964" algn="just" defTabSz="179832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76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sk-SK" dirty="0" smtClean="0"/>
              <a:t> organizujú </a:t>
            </a:r>
            <a:r>
              <a:rPr smtClean="0"/>
              <a:t>charitatívn</a:t>
            </a:r>
            <a:r>
              <a:rPr lang="sk-SK" dirty="0" smtClean="0"/>
              <a:t>e</a:t>
            </a:r>
            <a:r>
              <a:rPr smtClean="0"/>
              <a:t> zbier</a:t>
            </a:r>
            <a:r>
              <a:rPr lang="sk-SK" dirty="0" err="1" smtClean="0"/>
              <a:t>ky</a:t>
            </a:r>
            <a:r>
              <a:rPr lang="sk-SK" dirty="0" smtClean="0"/>
              <a:t>.</a:t>
            </a:r>
          </a:p>
        </p:txBody>
      </p:sp>
      <p:pic>
        <p:nvPicPr>
          <p:cNvPr id="147" name="vse.jpg" descr="v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12565" y="637489"/>
            <a:ext cx="8059277" cy="452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sss.jpg" descr="sss.jpg"/>
          <p:cNvPicPr>
            <a:picLocks noChangeAspect="1"/>
          </p:cNvPicPr>
          <p:nvPr/>
        </p:nvPicPr>
        <p:blipFill>
          <a:blip r:embed="rId3" cstate="print">
            <a:extLst/>
          </a:blip>
          <a:srcRect l="26012"/>
          <a:stretch>
            <a:fillRect/>
          </a:stretch>
        </p:blipFill>
        <p:spPr>
          <a:xfrm>
            <a:off x="15912565" y="4982171"/>
            <a:ext cx="2369799" cy="5086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mak.jpg" descr="mak.jpg"/>
          <p:cNvPicPr>
            <a:picLocks noChangeAspect="1"/>
          </p:cNvPicPr>
          <p:nvPr/>
        </p:nvPicPr>
        <p:blipFill>
          <a:blip r:embed="rId4" cstate="print">
            <a:extLst/>
          </a:blip>
          <a:srcRect l="7935" r="7935"/>
          <a:stretch>
            <a:fillRect/>
          </a:stretch>
        </p:blipFill>
        <p:spPr>
          <a:xfrm>
            <a:off x="21507203" y="3545632"/>
            <a:ext cx="2464639" cy="3712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nn.jpg" descr="nn.jpg"/>
          <p:cNvPicPr>
            <a:picLocks noChangeAspect="1"/>
          </p:cNvPicPr>
          <p:nvPr/>
        </p:nvPicPr>
        <p:blipFill>
          <a:blip r:embed="rId5">
            <a:extLst/>
          </a:blip>
          <a:srcRect r="9123"/>
          <a:stretch>
            <a:fillRect/>
          </a:stretch>
        </p:blipFill>
        <p:spPr>
          <a:xfrm>
            <a:off x="17748993" y="9849970"/>
            <a:ext cx="6222849" cy="30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bbb.jpg" descr="bbb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5912565" y="8902826"/>
            <a:ext cx="2964516" cy="4023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nnnn.jpg" descr="nnnn.jpg"/>
          <p:cNvPicPr>
            <a:picLocks noChangeAspect="1"/>
          </p:cNvPicPr>
          <p:nvPr/>
        </p:nvPicPr>
        <p:blipFill>
          <a:blip r:embed="rId7" cstate="print">
            <a:extLst/>
          </a:blip>
          <a:srcRect t="39257" b="6410"/>
          <a:stretch>
            <a:fillRect/>
          </a:stretch>
        </p:blipFill>
        <p:spPr>
          <a:xfrm>
            <a:off x="17587171" y="4530203"/>
            <a:ext cx="4079795" cy="2947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lyz.jpg" descr="lyz.jpg"/>
          <p:cNvPicPr>
            <a:picLocks noChangeAspect="1"/>
          </p:cNvPicPr>
          <p:nvPr/>
        </p:nvPicPr>
        <p:blipFill>
          <a:blip r:embed="rId8">
            <a:extLst/>
          </a:blip>
          <a:srcRect l="22869" b="19334"/>
          <a:stretch>
            <a:fillRect/>
          </a:stretch>
        </p:blipFill>
        <p:spPr>
          <a:xfrm>
            <a:off x="18137866" y="6758005"/>
            <a:ext cx="5833976" cy="343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Z                     zodpovedný prístup…"/>
          <p:cNvSpPr txBox="1">
            <a:spLocks noGrp="1"/>
          </p:cNvSpPr>
          <p:nvPr>
            <p:ph type="body" sz="half" idx="1"/>
          </p:nvPr>
        </p:nvSpPr>
        <p:spPr>
          <a:xfrm>
            <a:off x="1074241" y="1752066"/>
            <a:ext cx="1205807" cy="697929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defTabSz="488061">
              <a:spcBef>
                <a:spcPts val="0"/>
              </a:spcBef>
              <a:buSzTx/>
              <a:buNone/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8800" b="1" i="1" dirty="0" smtClean="0">
                <a:latin typeface="Papyrus" pitchFamily="66" charset="0"/>
              </a:rPr>
              <a:t>Z</a:t>
            </a:r>
          </a:p>
          <a:p>
            <a:pPr marL="0" indent="0" defTabSz="488061">
              <a:spcBef>
                <a:spcPts val="0"/>
              </a:spcBef>
              <a:buSzTx/>
              <a:buNone/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8800" b="1" i="1" dirty="0" smtClean="0">
                <a:latin typeface="Papyrus" pitchFamily="66" charset="0"/>
              </a:rPr>
              <a:t>Š</a:t>
            </a:r>
          </a:p>
          <a:p>
            <a:pPr marL="0" indent="0" defTabSz="488061">
              <a:spcBef>
                <a:spcPts val="0"/>
              </a:spcBef>
              <a:buSzTx/>
              <a:buNone/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sk-SK" sz="8800" i="1" dirty="0" smtClean="0">
              <a:latin typeface="Papyrus" pitchFamily="66" charset="0"/>
            </a:endParaRPr>
          </a:p>
          <a:p>
            <a:pPr marL="0" indent="0" defTabSz="488061">
              <a:lnSpc>
                <a:spcPct val="120000"/>
              </a:lnSpc>
              <a:spcBef>
                <a:spcPts val="0"/>
              </a:spcBef>
              <a:buSzTx/>
              <a:buNone/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8800" b="1" i="1" dirty="0" smtClean="0">
                <a:solidFill>
                  <a:srgbClr val="00B050"/>
                </a:solidFill>
                <a:latin typeface="Papyrus" pitchFamily="66" charset="0"/>
              </a:rPr>
              <a:t> L</a:t>
            </a:r>
          </a:p>
          <a:p>
            <a:pPr marL="0" indent="0" defTabSz="488061">
              <a:lnSpc>
                <a:spcPct val="120000"/>
              </a:lnSpc>
              <a:spcBef>
                <a:spcPts val="0"/>
              </a:spcBef>
              <a:buSzTx/>
              <a:buNone/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8800" b="1" i="1" dirty="0" smtClean="0">
                <a:solidFill>
                  <a:srgbClr val="FFC000"/>
                </a:solidFill>
                <a:latin typeface="Papyrus" pitchFamily="66" charset="0"/>
              </a:rPr>
              <a:t>E</a:t>
            </a:r>
            <a:endParaRPr lang="sk-SK" sz="8800" b="1" i="1" dirty="0" smtClean="0">
              <a:solidFill>
                <a:srgbClr val="FF0000"/>
              </a:solidFill>
              <a:latin typeface="Papyrus" pitchFamily="66" charset="0"/>
            </a:endParaRPr>
          </a:p>
          <a:p>
            <a:pPr marL="0" indent="0" defTabSz="488061">
              <a:lnSpc>
                <a:spcPct val="120000"/>
              </a:lnSpc>
              <a:spcBef>
                <a:spcPts val="0"/>
              </a:spcBef>
              <a:buSzTx/>
              <a:buNone/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8800" b="1" i="1" dirty="0" smtClean="0">
                <a:solidFill>
                  <a:srgbClr val="FF0000"/>
                </a:solidFill>
                <a:latin typeface="Papyrus" pitchFamily="66" charset="0"/>
              </a:rPr>
              <a:t>V</a:t>
            </a:r>
            <a:endParaRPr lang="sk-SK" sz="8800" b="1" i="1" dirty="0" smtClean="0">
              <a:solidFill>
                <a:srgbClr val="C00000"/>
              </a:solidFill>
              <a:latin typeface="Papyrus" pitchFamily="66" charset="0"/>
            </a:endParaRPr>
          </a:p>
          <a:p>
            <a:pPr marL="0" indent="0" defTabSz="488061">
              <a:lnSpc>
                <a:spcPct val="120000"/>
              </a:lnSpc>
              <a:spcBef>
                <a:spcPts val="0"/>
              </a:spcBef>
              <a:buSzTx/>
              <a:buNone/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8800" b="1" i="1" dirty="0" smtClean="0">
                <a:solidFill>
                  <a:srgbClr val="C00000"/>
                </a:solidFill>
                <a:latin typeface="Papyrus" pitchFamily="66" charset="0"/>
              </a:rPr>
              <a:t>O</a:t>
            </a:r>
          </a:p>
        </p:txBody>
      </p:sp>
      <p:sp>
        <p:nvSpPr>
          <p:cNvPr id="180" name="Hodnotový systém školy"/>
          <p:cNvSpPr txBox="1"/>
          <p:nvPr/>
        </p:nvSpPr>
        <p:spPr>
          <a:xfrm>
            <a:off x="5279232" y="471719"/>
            <a:ext cx="9563696" cy="1049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Hodnotovy</a:t>
            </a:r>
            <a:r>
              <a:rPr dirty="0"/>
              <a:t>́ </a:t>
            </a:r>
            <a:r>
              <a:rPr dirty="0" err="1"/>
              <a:t>systém</a:t>
            </a:r>
            <a:r>
              <a:rPr dirty="0"/>
              <a:t> </a:t>
            </a:r>
            <a:r>
              <a:rPr dirty="0" err="1"/>
              <a:t>školy</a:t>
            </a:r>
            <a:endParaRPr dirty="0"/>
          </a:p>
        </p:txBody>
      </p:sp>
      <p:grpSp>
        <p:nvGrpSpPr>
          <p:cNvPr id="185" name="hdimga3138c7f6f171f3be418ca8734471a.jpg"/>
          <p:cNvGrpSpPr/>
          <p:nvPr/>
        </p:nvGrpSpPr>
        <p:grpSpPr>
          <a:xfrm>
            <a:off x="19181272" y="7598114"/>
            <a:ext cx="4680520" cy="5797238"/>
            <a:chOff x="0" y="0"/>
            <a:chExt cx="4369350" cy="5254654"/>
          </a:xfrm>
        </p:grpSpPr>
        <p:pic>
          <p:nvPicPr>
            <p:cNvPr id="184" name="hdimga3138c7f6f171f3be418ca8734471a.jpg" descr="hdimga3138c7f6f171f3be418ca8734471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673" r="19528"/>
            <a:stretch>
              <a:fillRect/>
            </a:stretch>
          </p:blipFill>
          <p:spPr>
            <a:xfrm>
              <a:off x="190499" y="114300"/>
              <a:ext cx="3988352" cy="47720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3" name="hdimga3138c7f6f171f3be418ca8734471a.jpg" descr="hdimga3138c7f6f171f3be418ca8734471a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369351" cy="5254656"/>
            </a:xfrm>
            <a:prstGeom prst="rect">
              <a:avLst/>
            </a:prstGeom>
            <a:effectLst/>
          </p:spPr>
        </p:pic>
      </p:grpSp>
      <p:grpSp>
        <p:nvGrpSpPr>
          <p:cNvPr id="188" name="f.jpg"/>
          <p:cNvGrpSpPr/>
          <p:nvPr/>
        </p:nvGrpSpPr>
        <p:grpSpPr>
          <a:xfrm>
            <a:off x="19723914" y="788550"/>
            <a:ext cx="4137877" cy="7205362"/>
            <a:chOff x="0" y="0"/>
            <a:chExt cx="3610172" cy="6011154"/>
          </a:xfrm>
        </p:grpSpPr>
        <p:pic>
          <p:nvPicPr>
            <p:cNvPr id="187" name="f.jpg" descr="f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17390" b="6062"/>
            <a:stretch>
              <a:fillRect/>
            </a:stretch>
          </p:blipFill>
          <p:spPr>
            <a:xfrm>
              <a:off x="165100" y="101600"/>
              <a:ext cx="3279973" cy="55793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f.jpg" descr="f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610173" cy="6011156"/>
            </a:xfrm>
            <a:prstGeom prst="rect">
              <a:avLst/>
            </a:prstGeom>
            <a:effectLst/>
          </p:spPr>
        </p:pic>
      </p:grpSp>
      <p:grpSp>
        <p:nvGrpSpPr>
          <p:cNvPr id="191" name="hdimgb0dcf8058af611f2bec7a89657447c.jpg"/>
          <p:cNvGrpSpPr/>
          <p:nvPr/>
        </p:nvGrpSpPr>
        <p:grpSpPr>
          <a:xfrm>
            <a:off x="15919834" y="788549"/>
            <a:ext cx="4099244" cy="5448725"/>
            <a:chOff x="0" y="0"/>
            <a:chExt cx="4099243" cy="5448724"/>
          </a:xfrm>
        </p:grpSpPr>
        <p:pic>
          <p:nvPicPr>
            <p:cNvPr id="190" name="hdimgb0dcf8058af611f2bec7a89657447c.jpg" descr="hdimgb0dcf8058af611f2bec7a89657447c.jp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77799" y="114300"/>
              <a:ext cx="3743645" cy="49915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hdimgb0dcf8058af611f2bec7a89657447c.jpg" descr="hdimgb0dcf8058af611f2bec7a89657447c.jp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099244" cy="5448725"/>
            </a:xfrm>
            <a:prstGeom prst="rect">
              <a:avLst/>
            </a:prstGeom>
            <a:effectLst/>
          </p:spPr>
        </p:pic>
      </p:grpSp>
      <p:grpSp>
        <p:nvGrpSpPr>
          <p:cNvPr id="194" name="IMG_4463.jpeg"/>
          <p:cNvGrpSpPr/>
          <p:nvPr/>
        </p:nvGrpSpPr>
        <p:grpSpPr>
          <a:xfrm rot="1104">
            <a:off x="16446049" y="5103338"/>
            <a:ext cx="3368169" cy="3525781"/>
            <a:chOff x="0" y="0"/>
            <a:chExt cx="3665357" cy="4887143"/>
          </a:xfrm>
        </p:grpSpPr>
        <p:pic>
          <p:nvPicPr>
            <p:cNvPr id="193" name="IMG_4463.jpeg" descr="IMG_4463.jpeg"/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152400" y="101600"/>
              <a:ext cx="3360558" cy="44807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2" name="IMG_4463.jpeg" descr="IMG_4463.jpeg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3665359" cy="4887144"/>
            </a:xfrm>
            <a:prstGeom prst="rect">
              <a:avLst/>
            </a:prstGeom>
            <a:effectLst/>
          </p:spPr>
        </p:pic>
      </p:grpSp>
      <p:sp>
        <p:nvSpPr>
          <p:cNvPr id="3" name="Obdĺžnik 2"/>
          <p:cNvSpPr/>
          <p:nvPr/>
        </p:nvSpPr>
        <p:spPr>
          <a:xfrm>
            <a:off x="238672" y="7934288"/>
            <a:ext cx="2272245" cy="2014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8061">
              <a:lnSpc>
                <a:spcPct val="120000"/>
              </a:lnSpc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11500" i="1" dirty="0" smtClean="0">
                <a:solidFill>
                  <a:srgbClr val="FF0066"/>
                </a:solidFill>
                <a:latin typeface="Gabriola" pitchFamily="82" charset="0"/>
              </a:rPr>
              <a:t>Č</a:t>
            </a:r>
            <a:endParaRPr lang="sk-SK" sz="11500" i="1" dirty="0">
              <a:solidFill>
                <a:srgbClr val="FF0066"/>
              </a:solidFill>
              <a:latin typeface="Gabriola" pitchFamily="82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345596" y="7993912"/>
            <a:ext cx="2160240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8061">
              <a:lnSpc>
                <a:spcPct val="120000"/>
              </a:lnSpc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sk-SK" sz="9600" i="1" dirty="0">
              <a:solidFill>
                <a:srgbClr val="FF0066"/>
              </a:solidFill>
              <a:latin typeface="Gabriola" pitchFamily="82" charset="0"/>
            </a:endParaRPr>
          </a:p>
          <a:p>
            <a:pPr defTabSz="488061">
              <a:lnSpc>
                <a:spcPct val="120000"/>
              </a:lnSpc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6600" b="1" i="1" dirty="0" smtClean="0">
                <a:solidFill>
                  <a:srgbClr val="7030A0"/>
                </a:solidFill>
                <a:latin typeface="Papyrus" pitchFamily="66" charset="0"/>
              </a:rPr>
              <a:t>S</a:t>
            </a:r>
            <a:endParaRPr lang="sk-SK" sz="6600" b="1" i="1" dirty="0">
              <a:solidFill>
                <a:srgbClr val="7030A0"/>
              </a:solidFill>
              <a:latin typeface="Papyrus" pitchFamily="66" charset="0"/>
            </a:endParaRPr>
          </a:p>
          <a:p>
            <a:pPr defTabSz="488061">
              <a:lnSpc>
                <a:spcPct val="120000"/>
              </a:lnSpc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6600" b="1" i="1" dirty="0">
                <a:solidFill>
                  <a:srgbClr val="00B0F0"/>
                </a:solidFill>
                <a:latin typeface="Papyrus" pitchFamily="66" charset="0"/>
              </a:rPr>
              <a:t>K</a:t>
            </a:r>
          </a:p>
          <a:p>
            <a:pPr defTabSz="488061">
              <a:lnSpc>
                <a:spcPct val="120000"/>
              </a:lnSpc>
              <a:defRPr sz="2562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sk-SK" sz="6600" b="1" i="1" dirty="0">
                <a:solidFill>
                  <a:srgbClr val="0070C0"/>
                </a:solidFill>
                <a:latin typeface="Papyrus" pitchFamily="66" charset="0"/>
              </a:rPr>
              <a:t>Á</a:t>
            </a:r>
          </a:p>
        </p:txBody>
      </p:sp>
      <p:sp>
        <p:nvSpPr>
          <p:cNvPr id="9" name="Obdĺžnik 8"/>
          <p:cNvSpPr/>
          <p:nvPr/>
        </p:nvSpPr>
        <p:spPr>
          <a:xfrm>
            <a:off x="2902968" y="1771958"/>
            <a:ext cx="1219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k-SK" b="1" i="1" dirty="0" smtClean="0">
                <a:solidFill>
                  <a:srgbClr val="000000"/>
                </a:solidFill>
              </a:rPr>
              <a:t>ZODPOVEDNÝ PRÍSTUP</a:t>
            </a:r>
          </a:p>
          <a:p>
            <a:pPr algn="just"/>
            <a:r>
              <a:rPr lang="sk-SK" b="1" i="1" dirty="0" smtClean="0">
                <a:solidFill>
                  <a:srgbClr val="000000"/>
                </a:solidFill>
              </a:rPr>
              <a:t>ŠŤASTIE PRI DOSIAHNUTÍ ÚSPECHOV</a:t>
            </a:r>
            <a:endParaRPr lang="sk-SK" b="1" i="1" dirty="0">
              <a:solidFill>
                <a:srgbClr val="000000"/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2902968" y="4049688"/>
            <a:ext cx="19117688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k-SK" b="1" i="1" dirty="0" smtClean="0">
                <a:solidFill>
                  <a:srgbClr val="000000"/>
                </a:solidFill>
              </a:rPr>
              <a:t>LÁSKAVOSŤ</a:t>
            </a:r>
          </a:p>
          <a:p>
            <a:pPr algn="just">
              <a:lnSpc>
                <a:spcPct val="150000"/>
              </a:lnSpc>
            </a:pPr>
            <a:r>
              <a:rPr lang="sk-SK" b="1" i="1" dirty="0" smtClean="0">
                <a:solidFill>
                  <a:srgbClr val="000000"/>
                </a:solidFill>
              </a:rPr>
              <a:t>EMPATIA</a:t>
            </a:r>
          </a:p>
          <a:p>
            <a:pPr algn="just">
              <a:lnSpc>
                <a:spcPct val="150000"/>
              </a:lnSpc>
            </a:pPr>
            <a:r>
              <a:rPr lang="sk-SK" b="1" i="1" dirty="0" smtClean="0">
                <a:solidFill>
                  <a:srgbClr val="000000"/>
                </a:solidFill>
              </a:rPr>
              <a:t>VIERA VO SVOJE SCHOPNOSTI</a:t>
            </a:r>
          </a:p>
          <a:p>
            <a:pPr algn="just">
              <a:lnSpc>
                <a:spcPct val="150000"/>
              </a:lnSpc>
            </a:pPr>
            <a:r>
              <a:rPr lang="sk-SK" b="1" i="1" dirty="0" smtClean="0">
                <a:solidFill>
                  <a:srgbClr val="000000"/>
                </a:solidFill>
              </a:rPr>
              <a:t>OCHOTA RIEŠIŤ PROBLÉMY</a:t>
            </a:r>
          </a:p>
          <a:p>
            <a:pPr algn="just">
              <a:lnSpc>
                <a:spcPct val="150000"/>
              </a:lnSpc>
            </a:pPr>
            <a:r>
              <a:rPr lang="sk-SK" b="1" i="1" dirty="0" smtClean="0">
                <a:solidFill>
                  <a:srgbClr val="000000"/>
                </a:solidFill>
              </a:rPr>
              <a:t>ČESTNOSŤ</a:t>
            </a:r>
          </a:p>
          <a:p>
            <a:pPr algn="just">
              <a:lnSpc>
                <a:spcPct val="150000"/>
              </a:lnSpc>
            </a:pPr>
            <a:r>
              <a:rPr lang="sk-SK" b="1" i="1" dirty="0" smtClean="0">
                <a:solidFill>
                  <a:srgbClr val="000000"/>
                </a:solidFill>
              </a:rPr>
              <a:t>SPOLUPRÁCA, SLOBODA </a:t>
            </a:r>
          </a:p>
          <a:p>
            <a:pPr algn="just">
              <a:lnSpc>
                <a:spcPct val="150000"/>
              </a:lnSpc>
            </a:pPr>
            <a:r>
              <a:rPr lang="sk-SK" b="1" i="1" dirty="0" smtClean="0">
                <a:solidFill>
                  <a:srgbClr val="000000"/>
                </a:solidFill>
              </a:rPr>
              <a:t>KOMPETENCIE PRE ŽIVOT</a:t>
            </a:r>
          </a:p>
          <a:p>
            <a:pPr algn="just">
              <a:lnSpc>
                <a:spcPct val="150000"/>
              </a:lnSpc>
            </a:pPr>
            <a:r>
              <a:rPr lang="sk-SK" b="1" i="1" dirty="0" smtClean="0">
                <a:solidFill>
                  <a:srgbClr val="000000"/>
                </a:solidFill>
              </a:rPr>
              <a:t>AKCEPTOVANIE INDIVIDUÁLNYCH ROZDIELOV</a:t>
            </a:r>
            <a:endParaRPr lang="sk-SK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bdĺžnik 9"/>
          <p:cNvSpPr txBox="1"/>
          <p:nvPr/>
        </p:nvSpPr>
        <p:spPr>
          <a:xfrm>
            <a:off x="619044" y="592910"/>
            <a:ext cx="15992751" cy="13123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marL="180339" marR="180339" defTabSz="449580">
              <a:lnSpc>
                <a:spcPct val="107916"/>
              </a:lnSpc>
              <a:spcBef>
                <a:spcPts val="800"/>
              </a:spcBef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180339" marR="180339" defTabSz="449580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>
              <a:latin typeface="Impact"/>
              <a:ea typeface="Impact"/>
              <a:cs typeface="Impact"/>
              <a:sym typeface="Impact"/>
            </a:endParaRPr>
          </a:p>
          <a:p>
            <a:pPr marL="180339" marR="180339" defTabSz="449580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>
              <a:latin typeface="Impact"/>
              <a:ea typeface="Impact"/>
              <a:cs typeface="Impact"/>
              <a:sym typeface="Impact"/>
            </a:endParaRPr>
          </a:p>
          <a:p>
            <a:pPr marL="362857" marR="180339" indent="-362857" algn="just" defTabSz="449580">
              <a:lnSpc>
                <a:spcPct val="150000"/>
              </a:lnSpc>
              <a:buSzPct val="80000"/>
              <a:buFont typeface="Helvetica Light"/>
              <a:buChar char="•"/>
              <a:defRPr sz="4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príjemné</a:t>
            </a:r>
            <a:r>
              <a:rPr dirty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školské</a:t>
            </a:r>
            <a:r>
              <a:rPr dirty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prostredie</a:t>
            </a:r>
            <a:r>
              <a:rPr b="0" dirty="0"/>
              <a:t> a </a:t>
            </a:r>
            <a:r>
              <a:rPr b="0" dirty="0" err="1"/>
              <a:t>okolie</a:t>
            </a:r>
            <a:r>
              <a:rPr b="0" dirty="0"/>
              <a:t> </a:t>
            </a:r>
            <a:r>
              <a:rPr b="0" dirty="0" err="1"/>
              <a:t>školy</a:t>
            </a:r>
            <a:r>
              <a:rPr b="0" dirty="0"/>
              <a:t> s </a:t>
            </a:r>
            <a:r>
              <a:rPr b="0" dirty="0" err="1"/>
              <a:t>veľkým</a:t>
            </a:r>
            <a:r>
              <a:rPr b="0" dirty="0"/>
              <a:t> </a:t>
            </a:r>
            <a:r>
              <a:rPr b="0" dirty="0" err="1"/>
              <a:t>areálom</a:t>
            </a:r>
            <a:r>
              <a:rPr b="0" dirty="0"/>
              <a:t> a </a:t>
            </a:r>
            <a:r>
              <a:rPr b="0" dirty="0" err="1"/>
              <a:t>bylinkovou</a:t>
            </a:r>
            <a:r>
              <a:rPr b="0" dirty="0"/>
              <a:t> </a:t>
            </a:r>
            <a:r>
              <a:rPr b="0" dirty="0" err="1"/>
              <a:t>záhradkou</a:t>
            </a:r>
            <a:r>
              <a:rPr b="0" dirty="0"/>
              <a:t>, </a:t>
            </a:r>
          </a:p>
          <a:p>
            <a:pPr marL="362857" marR="180339" indent="-362857" algn="just" defTabSz="449580">
              <a:lnSpc>
                <a:spcPct val="150000"/>
              </a:lnSpc>
              <a:buSzPct val="80000"/>
              <a:buFont typeface="Helvetica Light"/>
              <a:buChar char="•"/>
              <a:defRPr sz="4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príspevok</a:t>
            </a:r>
            <a:r>
              <a:rPr dirty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na</a:t>
            </a:r>
            <a:r>
              <a:rPr dirty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dirty="0" err="1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cestovné</a:t>
            </a:r>
            <a:r>
              <a:rPr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</a:rPr>
              <a:t> </a:t>
            </a:r>
            <a:r>
              <a:rPr b="0"/>
              <a:t>pre </a:t>
            </a:r>
            <a:r>
              <a:rPr b="0" smtClean="0"/>
              <a:t>žiakov</a:t>
            </a:r>
            <a:r>
              <a:rPr lang="sk-SK" b="0" dirty="0" smtClean="0"/>
              <a:t> nášho </a:t>
            </a:r>
            <a:r>
              <a:rPr b="0" smtClean="0"/>
              <a:t>školského obvodu,</a:t>
            </a:r>
            <a:r>
              <a:rPr lang="sk-SK" b="0" dirty="0" smtClean="0"/>
              <a:t> ktorí bývajú mimo mesta Stará Ľubovňa,</a:t>
            </a:r>
            <a:endParaRPr b="0" dirty="0"/>
          </a:p>
          <a:p>
            <a:pPr marL="362857" marR="180339" indent="-362857" algn="just" defTabSz="449580">
              <a:lnSpc>
                <a:spcPct val="150000"/>
              </a:lnSpc>
              <a:buSzPct val="80000"/>
              <a:buFont typeface="Helvetica Light"/>
              <a:buChar char="•"/>
              <a:defRPr sz="4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mtClean="0">
                <a:solidFill>
                  <a:srgbClr val="011993"/>
                </a:solidFill>
                <a:uFill>
                  <a:solidFill>
                    <a:srgbClr val="0070C0"/>
                  </a:solidFill>
                </a:uFill>
              </a:rPr>
              <a:t>stravovanie</a:t>
            </a:r>
            <a:r>
              <a:rPr lang="sk-SK" dirty="0" smtClean="0"/>
              <a:t> </a:t>
            </a:r>
            <a:r>
              <a:rPr lang="pl-PL" dirty="0" smtClean="0"/>
              <a:t>v priestrannej a vkusnej školskej jedálni,</a:t>
            </a:r>
            <a:endParaRPr dirty="0"/>
          </a:p>
          <a:p>
            <a:pPr marL="362857" marR="180339" indent="-362857" algn="just" defTabSz="449580">
              <a:lnSpc>
                <a:spcPct val="150000"/>
              </a:lnSpc>
              <a:buSzPct val="80000"/>
              <a:buFont typeface="Helvetica Light"/>
              <a:buChar char="-"/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zdravú</a:t>
            </a:r>
            <a:r>
              <a:rPr dirty="0"/>
              <a:t> </a:t>
            </a:r>
            <a:r>
              <a:rPr dirty="0" err="1"/>
              <a:t>výživu</a:t>
            </a:r>
            <a:r>
              <a:rPr dirty="0"/>
              <a:t> </a:t>
            </a:r>
            <a:r>
              <a:rPr dirty="0" err="1"/>
              <a:t>obohatenú</a:t>
            </a:r>
            <a:r>
              <a:rPr dirty="0"/>
              <a:t> </a:t>
            </a:r>
            <a:r>
              <a:rPr dirty="0" err="1"/>
              <a:t>mliečnymi</a:t>
            </a:r>
            <a:r>
              <a:rPr dirty="0"/>
              <a:t> </a:t>
            </a:r>
            <a:r>
              <a:rPr dirty="0" err="1"/>
              <a:t>výrobkami</a:t>
            </a:r>
            <a:r>
              <a:rPr dirty="0"/>
              <a:t>  </a:t>
            </a:r>
            <a:r>
              <a:rPr dirty="0" smtClean="0"/>
              <a:t>z </a:t>
            </a:r>
            <a:r>
              <a:rPr dirty="0" err="1" smtClean="0"/>
              <a:t>mliekomatu</a:t>
            </a:r>
            <a:r>
              <a:rPr dirty="0" smtClean="0"/>
              <a:t>,</a:t>
            </a:r>
          </a:p>
          <a:p>
            <a:pPr marR="180339" algn="just" defTabSz="449580">
              <a:lnSpc>
                <a:spcPct val="150000"/>
              </a:lnSpc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- </a:t>
            </a:r>
            <a:r>
              <a:rPr dirty="0" err="1"/>
              <a:t>služby</a:t>
            </a:r>
            <a:r>
              <a:rPr dirty="0"/>
              <a:t> </a:t>
            </a:r>
            <a:r>
              <a:rPr dirty="0" err="1"/>
              <a:t>školského</a:t>
            </a:r>
            <a:r>
              <a:rPr dirty="0"/>
              <a:t> </a:t>
            </a:r>
            <a:r>
              <a:rPr dirty="0" err="1"/>
              <a:t>bufetu</a:t>
            </a:r>
            <a:r>
              <a:rPr dirty="0"/>
              <a:t>,</a:t>
            </a:r>
          </a:p>
          <a:p>
            <a:pPr marL="362857" marR="180339" indent="-362857" algn="just" defTabSz="449580">
              <a:lnSpc>
                <a:spcPct val="150000"/>
              </a:lnSpc>
              <a:buSzPct val="80000"/>
              <a:buFont typeface="Helvetica Light"/>
              <a:buChar char="•"/>
              <a:defRPr sz="4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smtClean="0">
                <a:solidFill>
                  <a:srgbClr val="2A19A7"/>
                </a:solidFill>
              </a:rPr>
              <a:t>systematickú </a:t>
            </a:r>
            <a:r>
              <a:rPr b="1" dirty="0" err="1">
                <a:solidFill>
                  <a:srgbClr val="2A19A7"/>
                </a:solidFill>
              </a:rPr>
              <a:t>pohybovú</a:t>
            </a:r>
            <a:r>
              <a:rPr b="1" dirty="0">
                <a:solidFill>
                  <a:srgbClr val="2A19A7"/>
                </a:solidFill>
              </a:rPr>
              <a:t> </a:t>
            </a:r>
            <a:r>
              <a:rPr b="1" dirty="0" err="1">
                <a:solidFill>
                  <a:srgbClr val="2A19A7"/>
                </a:solidFill>
              </a:rPr>
              <a:t>prípravu</a:t>
            </a:r>
            <a:r>
              <a:rPr b="1" dirty="0">
                <a:solidFill>
                  <a:srgbClr val="2A19A7"/>
                </a:solidFill>
              </a:rPr>
              <a:t> </a:t>
            </a:r>
            <a:r>
              <a:rPr b="1" dirty="0" err="1">
                <a:solidFill>
                  <a:srgbClr val="2A19A7"/>
                </a:solidFill>
              </a:rPr>
              <a:t>zameranú</a:t>
            </a:r>
            <a:r>
              <a:rPr b="1" dirty="0">
                <a:solidFill>
                  <a:srgbClr val="2A19A7"/>
                </a:solidFill>
              </a:rPr>
              <a:t> </a:t>
            </a:r>
            <a:r>
              <a:rPr b="1" dirty="0" err="1">
                <a:solidFill>
                  <a:srgbClr val="2A19A7"/>
                </a:solidFill>
              </a:rPr>
              <a:t>na</a:t>
            </a:r>
            <a:r>
              <a:rPr b="1" dirty="0">
                <a:solidFill>
                  <a:srgbClr val="2A19A7"/>
                </a:solidFill>
              </a:rPr>
              <a:t> </a:t>
            </a:r>
            <a:r>
              <a:rPr b="1" err="1">
                <a:solidFill>
                  <a:srgbClr val="2A19A7"/>
                </a:solidFill>
                <a:uFill>
                  <a:solidFill>
                    <a:srgbClr val="0070C0"/>
                  </a:solidFill>
                </a:uFill>
              </a:rPr>
              <a:t>florbal</a:t>
            </a:r>
            <a:r>
              <a:rPr b="1" smtClean="0">
                <a:solidFill>
                  <a:srgbClr val="2A19A7"/>
                </a:solidFill>
                <a:uFill>
                  <a:solidFill>
                    <a:srgbClr val="0070C0"/>
                  </a:solidFill>
                </a:uFill>
              </a:rPr>
              <a:t>.</a:t>
            </a:r>
            <a:endParaRPr b="1" dirty="0">
              <a:solidFill>
                <a:srgbClr val="2A19A7"/>
              </a:solidFill>
              <a:uFill>
                <a:solidFill>
                  <a:srgbClr val="0070C0"/>
                </a:solidFill>
              </a:uFill>
            </a:endParaRPr>
          </a:p>
          <a:p>
            <a:pPr marL="180339" marR="180339" defTabSz="449580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b="0" dirty="0">
              <a:solidFill>
                <a:srgbClr val="0070C0"/>
              </a:solidFill>
              <a:uFill>
                <a:solidFill>
                  <a:srgbClr val="0070C0"/>
                </a:solidFill>
              </a:uFill>
            </a:endParaRPr>
          </a:p>
          <a:p>
            <a:pPr marL="180339" marR="180339" defTabSz="449580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b="0" dirty="0">
              <a:solidFill>
                <a:srgbClr val="0070C0"/>
              </a:solidFill>
              <a:uFill>
                <a:solidFill>
                  <a:srgbClr val="0070C0"/>
                </a:solidFill>
              </a:uFill>
            </a:endParaRPr>
          </a:p>
          <a:p>
            <a:pPr marL="180339" marR="180339" defTabSz="449580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b="0" dirty="0">
              <a:solidFill>
                <a:srgbClr val="0070C0"/>
              </a:solidFill>
              <a:uFill>
                <a:solidFill>
                  <a:srgbClr val="0070C0"/>
                </a:solidFill>
              </a:uFill>
            </a:endParaRPr>
          </a:p>
          <a:p>
            <a:pPr marR="180339" algn="l" defTabSz="449580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b="0" dirty="0">
              <a:solidFill>
                <a:srgbClr val="0070C0"/>
              </a:solidFill>
              <a:uFill>
                <a:solidFill>
                  <a:srgbClr val="0070C0"/>
                </a:solidFill>
              </a:uFill>
            </a:endParaRPr>
          </a:p>
          <a:p>
            <a:pPr marL="180339" marR="180339" defTabSz="449580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b="0" dirty="0">
              <a:solidFill>
                <a:srgbClr val="0070C0"/>
              </a:solidFill>
              <a:uFill>
                <a:solidFill>
                  <a:srgbClr val="0070C0"/>
                </a:solidFill>
              </a:uFill>
            </a:endParaRPr>
          </a:p>
        </p:txBody>
      </p:sp>
      <p:pic>
        <p:nvPicPr>
          <p:cNvPr id="156" name="IMG_5855 2.jpeg" descr="IMG_5855 2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978742" y="428580"/>
            <a:ext cx="4046936" cy="5395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7" name="20191008_152847.jpg" descr="20191008_152847.jpg"/>
          <p:cNvPicPr>
            <a:picLocks noChangeAspect="1"/>
          </p:cNvPicPr>
          <p:nvPr/>
        </p:nvPicPr>
        <p:blipFill>
          <a:blip r:embed="rId3" cstate="print">
            <a:extLst/>
          </a:blip>
          <a:srcRect r="3268"/>
          <a:stretch>
            <a:fillRect/>
          </a:stretch>
        </p:blipFill>
        <p:spPr>
          <a:xfrm>
            <a:off x="16621156" y="5143488"/>
            <a:ext cx="7386685" cy="4528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8" name="aa.jpg" descr="aa.jpg"/>
          <p:cNvPicPr>
            <a:picLocks noChangeAspect="1"/>
          </p:cNvPicPr>
          <p:nvPr/>
        </p:nvPicPr>
        <p:blipFill>
          <a:blip r:embed="rId4">
            <a:extLst/>
          </a:blip>
          <a:srcRect b="32453"/>
          <a:stretch>
            <a:fillRect/>
          </a:stretch>
        </p:blipFill>
        <p:spPr>
          <a:xfrm>
            <a:off x="16621156" y="9286892"/>
            <a:ext cx="7358114" cy="404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9" name="Čo Vám ešte pre Vaše dieťa PONÚKAME ?"/>
          <p:cNvSpPr txBox="1"/>
          <p:nvPr/>
        </p:nvSpPr>
        <p:spPr>
          <a:xfrm>
            <a:off x="3190812" y="571456"/>
            <a:ext cx="1449948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80339" marR="180339" defTabSz="449580">
              <a:defRPr sz="72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err="1"/>
              <a:t>Čo</a:t>
            </a:r>
            <a:r>
              <a:rPr/>
              <a:t> </a:t>
            </a:r>
            <a:r>
              <a:rPr smtClean="0"/>
              <a:t>ešte </a:t>
            </a:r>
            <a:r>
              <a:rPr dirty="0"/>
              <a:t>pre </a:t>
            </a:r>
            <a:r>
              <a:rPr dirty="0" err="1"/>
              <a:t>Vaše</a:t>
            </a:r>
            <a:r>
              <a:rPr dirty="0"/>
              <a:t> </a:t>
            </a:r>
            <a:r>
              <a:rPr dirty="0" err="1"/>
              <a:t>dieťa</a:t>
            </a:r>
            <a:r>
              <a:rPr dirty="0"/>
              <a:t> PONÚKAME ?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Činnosť ŠKD"/>
          <p:cNvSpPr txBox="1">
            <a:spLocks noGrp="1"/>
          </p:cNvSpPr>
          <p:nvPr>
            <p:ph type="title"/>
          </p:nvPr>
        </p:nvSpPr>
        <p:spPr>
          <a:xfrm>
            <a:off x="598712" y="637283"/>
            <a:ext cx="10219342" cy="2159000"/>
          </a:xfrm>
          <a:prstGeom prst="rect">
            <a:avLst/>
          </a:prstGeom>
        </p:spPr>
        <p:txBody>
          <a:bodyPr/>
          <a:lstStyle>
            <a:lvl1pPr>
              <a:defRPr sz="7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Činnosť</a:t>
            </a:r>
            <a:r>
              <a:rPr dirty="0"/>
              <a:t> ŠKD</a:t>
            </a:r>
          </a:p>
        </p:txBody>
      </p:sp>
      <p:sp>
        <p:nvSpPr>
          <p:cNvPr id="197" name="Školský klub detí je otvorený ráno od 6:30 do 7:30 a popoludní od 11:20 do 17.00.…"/>
          <p:cNvSpPr txBox="1">
            <a:spLocks noGrp="1"/>
          </p:cNvSpPr>
          <p:nvPr>
            <p:ph type="body" sz="half" idx="1"/>
          </p:nvPr>
        </p:nvSpPr>
        <p:spPr>
          <a:xfrm>
            <a:off x="761920" y="571456"/>
            <a:ext cx="10434724" cy="12129560"/>
          </a:xfrm>
          <a:prstGeom prst="rect">
            <a:avLst/>
          </a:prstGeom>
        </p:spPr>
        <p:txBody>
          <a:bodyPr/>
          <a:lstStyle/>
          <a:p>
            <a:pPr marL="396875" indent="-396875" defTabSz="457200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500">
                <a:solidFill>
                  <a:srgbClr val="14141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 err="1">
                <a:latin typeface="Calibri" pitchFamily="34" charset="0"/>
                <a:cs typeface="Calibri" pitchFamily="34" charset="0"/>
              </a:rPr>
              <a:t>Školský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klub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detí</a:t>
            </a:r>
            <a:r>
              <a:rPr sz="4000" dirty="0">
                <a:latin typeface="Calibri" pitchFamily="34" charset="0"/>
                <a:cs typeface="Calibri" pitchFamily="34" charset="0"/>
              </a:rPr>
              <a:t> je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otvorený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b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ráno</a:t>
            </a:r>
            <a:r>
              <a:rPr sz="4000" dirty="0">
                <a:latin typeface="Calibri" pitchFamily="34" charset="0"/>
                <a:cs typeface="Calibri" pitchFamily="34" charset="0"/>
              </a:rPr>
              <a:t> od 6:30 do </a:t>
            </a:r>
            <a:r>
              <a:rPr sz="4000">
                <a:latin typeface="Calibri" pitchFamily="34" charset="0"/>
                <a:cs typeface="Calibri" pitchFamily="34" charset="0"/>
              </a:rPr>
              <a:t>7:30 </a:t>
            </a:r>
            <a:r>
              <a:rPr lang="sk-SK" sz="4000" dirty="0" smtClean="0">
                <a:latin typeface="Calibri" pitchFamily="34" charset="0"/>
                <a:cs typeface="Calibri" pitchFamily="34" charset="0"/>
              </a:rPr>
              <a:t>hod. </a:t>
            </a:r>
            <a:r>
              <a:rPr sz="4000" b="1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a</a:t>
            </a:r>
            <a:r>
              <a:rPr sz="4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 </a:t>
            </a:r>
            <a:r>
              <a:rPr sz="4000" b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popoludní</a:t>
            </a:r>
            <a:r>
              <a:rPr sz="4000" dirty="0">
                <a:latin typeface="Calibri" pitchFamily="34" charset="0"/>
                <a:cs typeface="Calibri" pitchFamily="34" charset="0"/>
              </a:rPr>
              <a:t> od 11:20 </a:t>
            </a:r>
            <a:r>
              <a:rPr sz="4000">
                <a:latin typeface="Calibri" pitchFamily="34" charset="0"/>
                <a:cs typeface="Calibri" pitchFamily="34" charset="0"/>
              </a:rPr>
              <a:t>do </a:t>
            </a:r>
            <a:r>
              <a:rPr sz="4000" smtClean="0">
                <a:latin typeface="Calibri" pitchFamily="34" charset="0"/>
                <a:cs typeface="Calibri" pitchFamily="34" charset="0"/>
              </a:rPr>
              <a:t>17.00</a:t>
            </a:r>
            <a:r>
              <a:rPr lang="sk-SK" sz="4000" dirty="0" smtClean="0">
                <a:latin typeface="Calibri" pitchFamily="34" charset="0"/>
                <a:cs typeface="Calibri" pitchFamily="34" charset="0"/>
              </a:rPr>
              <a:t> hod</a:t>
            </a:r>
            <a:r>
              <a:rPr sz="4000" smtClean="0">
                <a:latin typeface="Calibri" pitchFamily="34" charset="0"/>
                <a:cs typeface="Calibri" pitchFamily="34" charset="0"/>
              </a:rPr>
              <a:t>. </a:t>
            </a:r>
            <a:endParaRPr sz="4000" dirty="0">
              <a:latin typeface="Calibri" pitchFamily="34" charset="0"/>
              <a:cs typeface="Calibri" pitchFamily="34" charset="0"/>
            </a:endParaRPr>
          </a:p>
          <a:p>
            <a:pPr marL="396875" indent="-396875" defTabSz="457200">
              <a:lnSpc>
                <a:spcPct val="150000"/>
              </a:lnSpc>
              <a:spcBef>
                <a:spcPts val="0"/>
              </a:spcBef>
              <a:buSzPct val="80000"/>
              <a:buFont typeface="Helvetica Light"/>
              <a:buChar char="•"/>
              <a:defRPr sz="3500">
                <a:solidFill>
                  <a:srgbClr val="14141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 err="1">
                <a:latin typeface="Calibri" pitchFamily="34" charset="0"/>
                <a:cs typeface="Calibri" pitchFamily="34" charset="0"/>
              </a:rPr>
              <a:t>Striedaním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záujmových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činností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umožňuje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žiakom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oddýchnuť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si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po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vyučovaní</a:t>
            </a:r>
            <a:r>
              <a:rPr sz="4000" dirty="0">
                <a:latin typeface="Calibri" pitchFamily="34" charset="0"/>
                <a:cs typeface="Calibri" pitchFamily="34" charset="0"/>
              </a:rPr>
              <a:t>,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rozvíjať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svoj</a:t>
            </a:r>
            <a:r>
              <a:rPr sz="4000" dirty="0">
                <a:latin typeface="Calibri" pitchFamily="34" charset="0"/>
                <a:cs typeface="Calibri" pitchFamily="34" charset="0"/>
              </a:rPr>
              <a:t> talent,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získať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nové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zručnosti</a:t>
            </a:r>
            <a:r>
              <a:rPr sz="4000" dirty="0">
                <a:latin typeface="Calibri" pitchFamily="34" charset="0"/>
                <a:cs typeface="Calibri" pitchFamily="34" charset="0"/>
              </a:rPr>
              <a:t> a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skúsenosti</a:t>
            </a:r>
            <a:r>
              <a:rPr sz="4000" dirty="0">
                <a:latin typeface="Calibri" pitchFamily="34" charset="0"/>
                <a:cs typeface="Calibri" pitchFamily="34" charset="0"/>
              </a:rPr>
              <a:t>, </a:t>
            </a:r>
            <a:r>
              <a:rPr sz="4000" dirty="0" err="1">
                <a:latin typeface="Calibri" pitchFamily="34" charset="0"/>
                <a:cs typeface="Calibri" pitchFamily="34" charset="0"/>
              </a:rPr>
              <a:t>žiť</a:t>
            </a:r>
            <a:r>
              <a:rPr sz="4000" dirty="0">
                <a:latin typeface="Calibri" pitchFamily="34" charset="0"/>
                <a:cs typeface="Calibri" pitchFamily="34" charset="0"/>
              </a:rPr>
              <a:t> </a:t>
            </a:r>
            <a:r>
              <a:rPr sz="4000">
                <a:latin typeface="Calibri" pitchFamily="34" charset="0"/>
                <a:cs typeface="Calibri" pitchFamily="34" charset="0"/>
              </a:rPr>
              <a:t>v </a:t>
            </a:r>
            <a:r>
              <a:rPr sz="4000" smtClean="0">
                <a:latin typeface="Calibri" pitchFamily="34" charset="0"/>
                <a:cs typeface="Calibri" pitchFamily="34" charset="0"/>
              </a:rPr>
              <a:t>kolektíve</a:t>
            </a:r>
            <a:r>
              <a:rPr lang="sk-SK" sz="4000" dirty="0" smtClean="0">
                <a:latin typeface="Calibri" pitchFamily="34" charset="0"/>
                <a:cs typeface="Calibri" pitchFamily="34" charset="0"/>
              </a:rPr>
              <a:t> a naučiť sa </a:t>
            </a:r>
            <a:r>
              <a:rPr sz="4000" smtClean="0">
                <a:latin typeface="Calibri" pitchFamily="34" charset="0"/>
                <a:cs typeface="Calibri" pitchFamily="34" charset="0"/>
              </a:rPr>
              <a:t>spolupracovať </a:t>
            </a:r>
            <a:r>
              <a:rPr sz="4000">
                <a:latin typeface="Calibri" pitchFamily="34" charset="0"/>
                <a:cs typeface="Calibri" pitchFamily="34" charset="0"/>
              </a:rPr>
              <a:t>v </a:t>
            </a:r>
            <a:r>
              <a:rPr sz="4000" smtClean="0">
                <a:latin typeface="Calibri" pitchFamily="34" charset="0"/>
                <a:cs typeface="Calibri" pitchFamily="34" charset="0"/>
              </a:rPr>
              <a:t>skupinách. </a:t>
            </a:r>
            <a:endParaRPr sz="4000" dirty="0">
              <a:latin typeface="Calibri" pitchFamily="34" charset="0"/>
              <a:cs typeface="Calibri" pitchFamily="34" charset="0"/>
            </a:endParaRPr>
          </a:p>
          <a:p>
            <a:pPr marL="0" indent="0" defTabSz="457200">
              <a:spcBef>
                <a:spcPts val="0"/>
              </a:spcBef>
              <a:buSzTx/>
              <a:buNone/>
              <a:defRPr sz="3500">
                <a:solidFill>
                  <a:srgbClr val="14141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0" defTabSz="457200">
              <a:lnSpc>
                <a:spcPts val="6300"/>
              </a:lnSpc>
              <a:spcBef>
                <a:spcPts val="1200"/>
              </a:spcBef>
              <a:buSzTx/>
              <a:buNone/>
              <a:defRPr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 dirty="0"/>
          </a:p>
        </p:txBody>
      </p:sp>
      <p:pic>
        <p:nvPicPr>
          <p:cNvPr id="198" name="a.jpg" descr="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51998" y="4696833"/>
            <a:ext cx="7993835" cy="5995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9" name=",mmm.jpg" descr=",mm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19648" y="667806"/>
            <a:ext cx="6357504" cy="4755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0" name="cc.jpg" descr="cc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67850" y="9445650"/>
            <a:ext cx="4977583" cy="3723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1" name="aaa.jpg" descr="aaa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54342" y="650385"/>
            <a:ext cx="6491091" cy="4855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2" name="kk.jpg" descr="kk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1479087" y="4075300"/>
            <a:ext cx="4496532" cy="5995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3" name="lll.jpg" descr="lll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909653" y="9344343"/>
            <a:ext cx="5113020" cy="382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" name="mmmm.jpg" descr="mmmm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90841" y="9445650"/>
            <a:ext cx="4977584" cy="3723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267180276_232297879023902_3333067902573930537_n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04" y="2357406"/>
            <a:ext cx="13154025" cy="6429375"/>
          </a:xfrm>
          <a:prstGeom prst="rect">
            <a:avLst/>
          </a:prstGeom>
        </p:spPr>
      </p:pic>
      <p:sp>
        <p:nvSpPr>
          <p:cNvPr id="206" name="Dovidenia v našej škole."/>
          <p:cNvSpPr txBox="1">
            <a:spLocks noGrp="1"/>
          </p:cNvSpPr>
          <p:nvPr>
            <p:ph type="body" idx="22"/>
          </p:nvPr>
        </p:nvSpPr>
        <p:spPr>
          <a:xfrm>
            <a:off x="2476432" y="285704"/>
            <a:ext cx="19621500" cy="1955801"/>
          </a:xfrm>
          <a:prstGeom prst="rect">
            <a:avLst/>
          </a:prstGeom>
        </p:spPr>
        <p:txBody>
          <a:bodyPr/>
          <a:lstStyle>
            <a:lvl1pPr>
              <a:defRPr sz="12900">
                <a:solidFill>
                  <a:srgbClr val="000000"/>
                </a:solidFill>
              </a:defRPr>
            </a:lvl1pPr>
          </a:lstStyle>
          <a:p>
            <a:r>
              <a:t>Dovidenia v našej škole.</a:t>
            </a:r>
          </a:p>
        </p:txBody>
      </p:sp>
      <p:pic>
        <p:nvPicPr>
          <p:cNvPr id="3" name="Obrázok 2" descr="266275384_992200961365546_1067287192053935130_n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82" y="7572380"/>
            <a:ext cx="7429552" cy="5557305"/>
          </a:xfrm>
          <a:prstGeom prst="rect">
            <a:avLst/>
          </a:prstGeom>
        </p:spPr>
      </p:pic>
      <p:pic>
        <p:nvPicPr>
          <p:cNvPr id="5" name="Obrázok 4" descr="267161981_863152514381691_510269138167958522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9586" y="7500942"/>
            <a:ext cx="8000394" cy="5574468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LeatherBook">
  <a:themeElements>
    <a:clrScheme name="LeatherBook">
      <a:dk1>
        <a:srgbClr val="6C6963"/>
      </a:dk1>
      <a:lt1>
        <a:srgbClr val="092C6C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atherBook">
  <a:themeElements>
    <a:clrScheme name="LeatherBook">
      <a:dk1>
        <a:srgbClr val="000000"/>
      </a:dk1>
      <a:lt1>
        <a:srgbClr val="FFFFFF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187</Words>
  <Application>Microsoft Office PowerPoint</Application>
  <PresentationFormat>Vlastná</PresentationFormat>
  <Paragraphs>81</Paragraphs>
  <Slides>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LeatherBook</vt:lpstr>
      <vt:lpstr>Základná škola, Levočská 6, Stará Ľubovňa</vt:lpstr>
      <vt:lpstr>PREČO SI VYBRAŤ NAŠU ŠKOLU?</vt:lpstr>
      <vt:lpstr>Snímka 3</vt:lpstr>
      <vt:lpstr>Snímka 4</vt:lpstr>
      <vt:lpstr>Žiaci sa aktívne zapájajú …</vt:lpstr>
      <vt:lpstr>Snímka 6</vt:lpstr>
      <vt:lpstr>Snímka 7</vt:lpstr>
      <vt:lpstr>Činnosť ŠKD</vt:lpstr>
      <vt:lpstr>Snímka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Základná škola, Levočská 6, Stará Ľubovňa</dc:title>
  <dc:creator>Didecká</dc:creator>
  <cp:lastModifiedBy>Toshiba</cp:lastModifiedBy>
  <cp:revision>32</cp:revision>
  <dcterms:modified xsi:type="dcterms:W3CDTF">2022-03-19T09:18:15Z</dcterms:modified>
</cp:coreProperties>
</file>