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2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4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2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9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21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03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48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36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7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15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81E8A27-FC88-4BD6-975B-B2EB5890F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088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pl-PL">
                <a:ea typeface="Meiryo"/>
              </a:rPr>
              <a:t>Andrzej Sołtan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3200"/>
              <a:t>Wykonanie: Maja Kapusta, Nina Dąbrowska, Aleksander Dąbrowski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4000">
              <a:srgbClr val="00B0F0"/>
            </a:gs>
            <a:gs pos="76000">
              <a:srgbClr val="0070C0"/>
            </a:gs>
            <a:gs pos="31000">
              <a:srgbClr val="2DCCF6"/>
            </a:gs>
            <a:gs pos="9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DE21765-57FC-4574-896E-57F1044CA781}"/>
              </a:ext>
            </a:extLst>
          </p:cNvPr>
          <p:cNvSpPr txBox="1"/>
          <p:nvPr/>
        </p:nvSpPr>
        <p:spPr>
          <a:xfrm>
            <a:off x="1778000" y="2600960"/>
            <a:ext cx="7741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/>
              <a:t>Dziękujemy za uwagę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356053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81E8A27-FC88-4BD6-975B-B2EB5890F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0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30" name="Rectangle 3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6688981" cy="3569242"/>
          </a:xfrm>
        </p:spPr>
        <p:txBody>
          <a:bodyPr anchor="t">
            <a:normAutofit/>
          </a:bodyPr>
          <a:lstStyle/>
          <a:p>
            <a:r>
              <a:rPr lang="pl-PL" sz="6600">
                <a:solidFill>
                  <a:schemeClr val="bg1"/>
                </a:solidFill>
                <a:latin typeface="Copperplate Gothic Bold"/>
                <a:ea typeface="Meiryo"/>
              </a:rPr>
              <a:t>Pochodzeni</a:t>
            </a:r>
            <a:r>
              <a:rPr lang="pl-PL" sz="6600">
                <a:solidFill>
                  <a:schemeClr val="bg1"/>
                </a:solidFill>
                <a:latin typeface="Meiryo"/>
                <a:ea typeface="Meiryo"/>
              </a:rPr>
              <a:t>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1013" y="4752319"/>
            <a:ext cx="9259479" cy="13184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3600" b="1">
                <a:solidFill>
                  <a:schemeClr val="bg1"/>
                </a:solidFill>
                <a:latin typeface="Bradley Hand ITC"/>
                <a:ea typeface="+mn-lt"/>
                <a:cs typeface="+mn-lt"/>
              </a:rPr>
              <a:t>Andrzej Maria Antoni Stanisław </a:t>
            </a:r>
            <a:r>
              <a:rPr lang="pl-PL" sz="3600" b="1" err="1">
                <a:solidFill>
                  <a:schemeClr val="bg1"/>
                </a:solidFill>
                <a:latin typeface="Bradley Hand ITC"/>
                <a:ea typeface="+mn-lt"/>
                <a:cs typeface="+mn-lt"/>
              </a:rPr>
              <a:t>Pereświt-Sołtan</a:t>
            </a:r>
            <a:r>
              <a:rPr lang="pl-PL" sz="3600">
                <a:solidFill>
                  <a:schemeClr val="bg1"/>
                </a:solidFill>
                <a:latin typeface="Bradley Hand ITC"/>
                <a:ea typeface="+mn-lt"/>
                <a:cs typeface="+mn-lt"/>
              </a:rPr>
              <a:t> urodził 25 pa</a:t>
            </a:r>
            <a:r>
              <a:rPr lang="pl-PL">
                <a:solidFill>
                  <a:schemeClr val="bg1"/>
                </a:solidFill>
                <a:latin typeface="Bradley Hand ITC"/>
                <a:ea typeface="+mn-lt"/>
                <a:cs typeface="+mn-lt"/>
              </a:rPr>
              <a:t>ź</a:t>
            </a:r>
            <a:r>
              <a:rPr lang="pl-PL" sz="3600">
                <a:solidFill>
                  <a:schemeClr val="bg1"/>
                </a:solidFill>
                <a:latin typeface="Bradley Hand ITC"/>
                <a:ea typeface="+mn-lt"/>
                <a:cs typeface="+mn-lt"/>
              </a:rPr>
              <a:t>dziernika  1897 w Warszawie. Pochodził ze starej rodziny szlacheckiej, był synem Wiktora Władysława, inżyniera kolejnictwa, oraz Amelii Marii z d. Weyssenhoff.</a:t>
            </a:r>
            <a:endParaRPr lang="pl-PL" sz="3600">
              <a:solidFill>
                <a:schemeClr val="bg1"/>
              </a:solidFill>
              <a:latin typeface="Bradley Hand ITC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4630AD8-EB55-4018-99A6-07C6E343DD08}"/>
              </a:ext>
            </a:extLst>
          </p:cNvPr>
          <p:cNvSpPr txBox="1"/>
          <p:nvPr/>
        </p:nvSpPr>
        <p:spPr>
          <a:xfrm>
            <a:off x="3991155" y="32435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4158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6A3535D-E063-4D98-B4FE-CEAEDF938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57928" y="2002667"/>
            <a:ext cx="7161944" cy="24566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3600">
                <a:latin typeface="Juice ITC"/>
                <a:ea typeface="+mj-lt"/>
                <a:cs typeface="+mj-lt"/>
              </a:rPr>
              <a:t>W 1952 został członkiem Polskiej Akademii Nauk. W 1955 został założycielem i pierwszym dyrektorem Instytutu Badań Jądrowych (z którego później wydzielono Instytut Problemów Jądrowych im. </a:t>
            </a:r>
            <a:r>
              <a:rPr lang="pl-PL" sz="3600" b="1">
                <a:latin typeface="Juice ITC"/>
                <a:ea typeface="+mj-lt"/>
                <a:cs typeface="+mj-lt"/>
              </a:rPr>
              <a:t>Andrzeja </a:t>
            </a:r>
            <a:r>
              <a:rPr lang="pl-PL" sz="3600" b="1" err="1">
                <a:latin typeface="Juice ITC"/>
                <a:ea typeface="+mj-lt"/>
                <a:cs typeface="+mj-lt"/>
              </a:rPr>
              <a:t>Sołtana</a:t>
            </a:r>
            <a:r>
              <a:rPr lang="pl-PL" sz="3600">
                <a:latin typeface="Juice ITC"/>
                <a:ea typeface="+mj-lt"/>
                <a:cs typeface="+mj-lt"/>
              </a:rPr>
              <a:t>) i oraz współzałożycielem Zjednoczonego Instytutu Badań Jądrowych w Dubnej i członkiem jego rady Naukowej.</a:t>
            </a:r>
            <a:endParaRPr lang="pl-PL" sz="3600">
              <a:latin typeface="Juice ITC"/>
              <a:ea typeface="STHupo"/>
              <a:cs typeface="Angsana New"/>
            </a:endParaRPr>
          </a:p>
          <a:p>
            <a:endParaRPr lang="pl-PL" sz="3200">
              <a:ea typeface="Meiryo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02833" y="442666"/>
            <a:ext cx="433341" cy="44451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/>
              <a:t>.</a:t>
            </a:r>
          </a:p>
          <a:p>
            <a:endParaRPr lang="pl-PL"/>
          </a:p>
        </p:txBody>
      </p:sp>
      <p:pic>
        <p:nvPicPr>
          <p:cNvPr id="4" name="Obraz 4" descr="Obraz zawierający zegar&#10;&#10;Opis wygenerowany automatycznie">
            <a:extLst>
              <a:ext uri="{FF2B5EF4-FFF2-40B4-BE49-F238E27FC236}">
                <a16:creationId xmlns:a16="http://schemas.microsoft.com/office/drawing/2014/main" id="{1A861B7F-7B71-4B87-9C15-476AFCA2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7" y="29949"/>
            <a:ext cx="3809392" cy="4100733"/>
          </a:xfrm>
          <a:prstGeom prst="rect">
            <a:avLst/>
          </a:prstGeom>
        </p:spPr>
      </p:pic>
      <p:pic>
        <p:nvPicPr>
          <p:cNvPr id="5" name="Obraz 6" descr="Obraz zawierający mapa&#10;&#10;Opis wygenerowany automatycznie">
            <a:extLst>
              <a:ext uri="{FF2B5EF4-FFF2-40B4-BE49-F238E27FC236}">
                <a16:creationId xmlns:a16="http://schemas.microsoft.com/office/drawing/2014/main" id="{2705CC1C-031E-4C59-814E-8222C6AB5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4220" y="4127374"/>
            <a:ext cx="12755698" cy="4204315"/>
          </a:xfrm>
          <a:prstGeom prst="rect">
            <a:avLst/>
          </a:prstGeom>
        </p:spPr>
      </p:pic>
      <p:sp>
        <p:nvSpPr>
          <p:cNvPr id="53" name="Rectangle 6">
            <a:extLst>
              <a:ext uri="{FF2B5EF4-FFF2-40B4-BE49-F238E27FC236}">
                <a16:creationId xmlns:a16="http://schemas.microsoft.com/office/drawing/2014/main" id="{523389D5-E206-4CFD-A82E-F4043B37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556" y="411156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BEDFF"/>
          </a:solidFill>
          <a:ln w="38100" cap="rnd">
            <a:solidFill>
              <a:srgbClr val="4BED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7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4B69731-5DC0-4DEA-B132-9725DA8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wewnątrz, zdjęcie, grupa&#10;&#10;Opis wygenerowany automatycznie">
            <a:extLst>
              <a:ext uri="{FF2B5EF4-FFF2-40B4-BE49-F238E27FC236}">
                <a16:creationId xmlns:a16="http://schemas.microsoft.com/office/drawing/2014/main" id="{2D982F09-D6AB-40B8-8823-FDA489BC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9" y="301752"/>
            <a:ext cx="3931920" cy="2971800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C88B42A-6452-46FB-9213-1351DEC8B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38688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F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74565" y="383990"/>
            <a:ext cx="6364224" cy="5895292"/>
          </a:xfrm>
        </p:spPr>
        <p:txBody>
          <a:bodyPr>
            <a:normAutofit fontScale="90000"/>
          </a:bodyPr>
          <a:lstStyle/>
          <a:p>
            <a:endParaRPr lang="pl-PL" dirty="0">
              <a:solidFill>
                <a:schemeClr val="bg1"/>
              </a:solidFill>
              <a:ea typeface="Meiryo"/>
            </a:endParaRPr>
          </a:p>
          <a:p>
            <a:r>
              <a:rPr lang="pl-PL" sz="3600" dirty="0">
                <a:ea typeface="+mj-lt"/>
                <a:cs typeface="+mj-lt"/>
              </a:rPr>
              <a:t>profesor Andrzej </a:t>
            </a:r>
            <a:r>
              <a:rPr lang="pl-PL" sz="3600" dirty="0" err="1">
                <a:ea typeface="+mj-lt"/>
                <a:cs typeface="+mj-lt"/>
              </a:rPr>
              <a:t>Sołtan</a:t>
            </a:r>
            <a:r>
              <a:rPr lang="pl-PL" sz="3600" dirty="0">
                <a:ea typeface="+mj-lt"/>
                <a:cs typeface="+mj-lt"/>
              </a:rPr>
              <a:t>, wychowanek Uniwersytetu Warszaw­skiego, zajmował się głównie doświadczalną fizyką jądrową. Szczególne uznanie przyniosły mu prace (1932-1933) nad wytwo­rzeniem pierwszych strumieni neutronów z reakcji jonów deuteru z jądrami litu i berylu; stało się to na długo podstawowym źródłem neutronów. Był także autorem prac z dziedziny promienio­wania X i reakcji jądrowych oraz zajmował się konstrukcją akceleratorów; </a:t>
            </a:r>
          </a:p>
          <a:p>
            <a:endParaRPr lang="pl-PL" sz="3600" dirty="0">
              <a:ea typeface="Meiryo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3999" y="4480560"/>
            <a:ext cx="636422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>
              <a:solidFill>
                <a:schemeClr val="bg1"/>
              </a:solidFill>
            </a:endParaRPr>
          </a:p>
          <a:p>
            <a:endParaRPr lang="pl-PL">
              <a:solidFill>
                <a:schemeClr val="bg1"/>
              </a:solidFill>
            </a:endParaRP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3999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6" descr="Obraz zawierający osoba, mężczyzna, wewnątrz, odzież&#10;&#10;Opis wygenerowany automatycznie">
            <a:extLst>
              <a:ext uri="{FF2B5EF4-FFF2-40B4-BE49-F238E27FC236}">
                <a16:creationId xmlns:a16="http://schemas.microsoft.com/office/drawing/2014/main" id="{44FF85F5-E22B-4357-9A88-03C25D670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17" y="3273995"/>
            <a:ext cx="2643635" cy="35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3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F0A33-DC18-4325-A689-E4F6715B221E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6E9404D-5CF8-4E19-A6CF-10A960620B8E}"/>
              </a:ext>
            </a:extLst>
          </p:cNvPr>
          <p:cNvSpPr txBox="1"/>
          <p:nvPr/>
        </p:nvSpPr>
        <p:spPr>
          <a:xfrm>
            <a:off x="5720080" y="538480"/>
            <a:ext cx="6370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/>
              <a:t>Był autorem lub współautorem ponad 70 publikacji. Na XXXV Zjeździe Fizyków Polskich w Białymstoku (1999) prof. Andrzej Kajetan Wróblewski w referacie Fizyka w Polsce wczoraj, dziś i jutro zaklasyfikował Andrzeja </a:t>
            </a:r>
            <a:r>
              <a:rPr lang="pl-PL" sz="4400" b="1" dirty="0" err="1"/>
              <a:t>Sołtana</a:t>
            </a:r>
            <a:r>
              <a:rPr lang="pl-PL" sz="4400" b="1" dirty="0"/>
              <a:t> do grona ok. 20 najwybitniejszych polskich fizyków XX.</a:t>
            </a:r>
            <a:endParaRPr lang="en-GB" sz="4400" b="1" dirty="0"/>
          </a:p>
        </p:txBody>
      </p:sp>
      <p:pic>
        <p:nvPicPr>
          <p:cNvPr id="1026" name="Picture 2" descr="Obraz znaleziony dla: zjazd fizyków polskich cała sala">
            <a:extLst>
              <a:ext uri="{FF2B5EF4-FFF2-40B4-BE49-F238E27FC236}">
                <a16:creationId xmlns:a16="http://schemas.microsoft.com/office/drawing/2014/main" id="{CD7A2E69-01DF-4688-A10C-7A9AFF44C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932"/>
            <a:ext cx="5688922" cy="46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29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BBF43B7-CB2C-454A-95E6-AA846DF1996A}"/>
              </a:ext>
            </a:extLst>
          </p:cNvPr>
          <p:cNvSpPr txBox="1"/>
          <p:nvPr/>
        </p:nvSpPr>
        <p:spPr>
          <a:xfrm>
            <a:off x="4795520" y="1442720"/>
            <a:ext cx="637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0" dirty="0">
                <a:effectLst/>
                <a:latin typeface="+mj-lt"/>
              </a:rPr>
              <a:t>Został odznaczony </a:t>
            </a:r>
            <a:r>
              <a:rPr lang="pl-PL" sz="3600" b="1" dirty="0">
                <a:latin typeface="+mj-lt"/>
              </a:rPr>
              <a:t>Krzyżem Kawalerskim Orderu Odrodzenia Polski</a:t>
            </a:r>
            <a:r>
              <a:rPr lang="pl-PL" sz="3600" b="1" i="0" dirty="0">
                <a:effectLst/>
                <a:latin typeface="+mj-lt"/>
              </a:rPr>
              <a:t> (1954)</a:t>
            </a:r>
            <a:r>
              <a:rPr lang="pl-PL" sz="3600" b="1" baseline="30000" dirty="0">
                <a:latin typeface="+mj-lt"/>
              </a:rPr>
              <a:t>]</a:t>
            </a:r>
            <a:r>
              <a:rPr lang="pl-PL" sz="3600" b="1" i="0" dirty="0">
                <a:effectLst/>
                <a:latin typeface="+mj-lt"/>
              </a:rPr>
              <a:t> i </a:t>
            </a:r>
            <a:r>
              <a:rPr lang="pl-PL" sz="3600" b="1" dirty="0">
                <a:latin typeface="+mj-lt"/>
              </a:rPr>
              <a:t>Orderem Sztandaru Pracy</a:t>
            </a:r>
            <a:r>
              <a:rPr lang="pl-PL" sz="3600" b="1" i="0" dirty="0">
                <a:effectLst/>
                <a:latin typeface="+mj-lt"/>
              </a:rPr>
              <a:t> I klasy (1959, pośmiertnie)</a:t>
            </a:r>
            <a:r>
              <a:rPr lang="pl-PL" sz="3600" b="1" i="0" baseline="30000" dirty="0">
                <a:effectLst/>
                <a:latin typeface="+mj-lt"/>
              </a:rPr>
              <a:t> </a:t>
            </a:r>
            <a:r>
              <a:rPr lang="pl-PL" sz="3600" b="1" i="0" dirty="0">
                <a:effectLst/>
                <a:latin typeface="+mj-lt"/>
              </a:rPr>
              <a:t>Został odznaczony </a:t>
            </a:r>
            <a:r>
              <a:rPr lang="pl-PL" sz="3600" b="1" dirty="0">
                <a:latin typeface="+mj-lt"/>
              </a:rPr>
              <a:t>Krzyżem Kawalerskim Orderu Odrodzenia Polski</a:t>
            </a:r>
            <a:r>
              <a:rPr lang="pl-PL" sz="3600" b="1" i="0" dirty="0">
                <a:effectLst/>
                <a:latin typeface="+mj-lt"/>
              </a:rPr>
              <a:t> (1954) i </a:t>
            </a:r>
            <a:r>
              <a:rPr lang="pl-PL" sz="3600" b="1" dirty="0">
                <a:latin typeface="+mj-lt"/>
              </a:rPr>
              <a:t>Orderem Sztandaru Pracy</a:t>
            </a:r>
            <a:r>
              <a:rPr lang="pl-PL" sz="3600" b="1" i="0" dirty="0">
                <a:effectLst/>
                <a:latin typeface="+mj-lt"/>
              </a:rPr>
              <a:t> I klasy (1959, pośmiertnie)</a:t>
            </a:r>
            <a:endParaRPr lang="en-GB" sz="3600" b="1" dirty="0">
              <a:latin typeface="+mj-lt"/>
            </a:endParaRPr>
          </a:p>
        </p:txBody>
      </p:sp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id="{22703384-34DE-43FE-80F5-4BE7D5C6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38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EB071FE-221A-4B8B-9647-0B92C4678DD1}"/>
              </a:ext>
            </a:extLst>
          </p:cNvPr>
          <p:cNvSpPr txBox="1"/>
          <p:nvPr/>
        </p:nvSpPr>
        <p:spPr>
          <a:xfrm>
            <a:off x="3312160" y="247848"/>
            <a:ext cx="59740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i="0" dirty="0">
                <a:effectLst/>
                <a:latin typeface="+mj-lt"/>
              </a:rPr>
              <a:t>Na jego cześć </a:t>
            </a:r>
            <a:r>
              <a:rPr lang="pl-PL" sz="4000" b="1" dirty="0">
                <a:latin typeface="+mj-lt"/>
              </a:rPr>
              <a:t>akceleratorowi, nad którym pracował</a:t>
            </a:r>
            <a:r>
              <a:rPr lang="pl-PL" sz="4000" b="1" i="0" dirty="0">
                <a:effectLst/>
                <a:latin typeface="+mj-lt"/>
              </a:rPr>
              <a:t> nadano imię „Andrzej”.</a:t>
            </a:r>
          </a:p>
          <a:p>
            <a:pPr algn="l"/>
            <a:r>
              <a:rPr lang="pl-PL" sz="4000" b="1" i="0" dirty="0">
                <a:effectLst/>
                <a:latin typeface="+mj-lt"/>
              </a:rPr>
              <a:t>Imieniem Andrzeja </a:t>
            </a:r>
            <a:r>
              <a:rPr lang="pl-PL" sz="4000" b="1" i="0" dirty="0" err="1">
                <a:effectLst/>
                <a:latin typeface="+mj-lt"/>
              </a:rPr>
              <a:t>Sołtana</a:t>
            </a:r>
            <a:r>
              <a:rPr lang="pl-PL" sz="4000" b="1" i="0" dirty="0">
                <a:effectLst/>
                <a:latin typeface="+mj-lt"/>
              </a:rPr>
              <a:t> nazwano ulicę na warszawskim Bemowie</a:t>
            </a:r>
            <a:r>
              <a:rPr lang="pl-PL" sz="4000" b="1" baseline="30000" dirty="0">
                <a:latin typeface="+mj-lt"/>
              </a:rPr>
              <a:t>]</a:t>
            </a:r>
            <a:r>
              <a:rPr lang="pl-PL" sz="4000" b="1" i="0" dirty="0">
                <a:effectLst/>
                <a:latin typeface="+mj-lt"/>
              </a:rPr>
              <a:t>, największe audytorium na Politechnice Łódzkiej, a także </a:t>
            </a:r>
            <a:r>
              <a:rPr lang="pl-PL" sz="4000" b="1" dirty="0">
                <a:latin typeface="+mj-lt"/>
              </a:rPr>
              <a:t>Instytut Badań Jądrowych</a:t>
            </a:r>
            <a:r>
              <a:rPr lang="pl-PL" sz="4000" b="1" i="0" dirty="0">
                <a:effectLst/>
                <a:latin typeface="+mj-lt"/>
              </a:rPr>
              <a:t> (później </a:t>
            </a:r>
            <a:r>
              <a:rPr lang="pl-PL" sz="4000" b="1" dirty="0">
                <a:latin typeface="+mj-lt"/>
              </a:rPr>
              <a:t>Instytut Problemów Jądrowych</a:t>
            </a:r>
            <a:r>
              <a:rPr lang="pl-PL" sz="4000" b="1" i="0" dirty="0">
                <a:effectLst/>
                <a:latin typeface="+mj-lt"/>
              </a:rPr>
              <a:t>) oraz prowadzącą do niego ulicę w </a:t>
            </a:r>
            <a:r>
              <a:rPr lang="pl-PL" sz="4000" b="1" dirty="0">
                <a:latin typeface="+mj-lt"/>
              </a:rPr>
              <a:t>Świerku.</a:t>
            </a:r>
            <a:endParaRPr lang="pl-PL" sz="4000" b="1" i="0" dirty="0">
              <a:effectLst/>
              <a:latin typeface="+mj-lt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87140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 znaleziony dla: ulica andzzreja sołtana">
            <a:extLst>
              <a:ext uri="{FF2B5EF4-FFF2-40B4-BE49-F238E27FC236}">
                <a16:creationId xmlns:a16="http://schemas.microsoft.com/office/drawing/2014/main" id="{3F39B641-0A66-46E0-939A-91D9D67A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91175"/>
            <a:ext cx="4343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1B80A90-FFD7-4608-993B-DC1D570BE075}"/>
              </a:ext>
            </a:extLst>
          </p:cNvPr>
          <p:cNvSpPr txBox="1"/>
          <p:nvPr/>
        </p:nvSpPr>
        <p:spPr>
          <a:xfrm>
            <a:off x="-279400" y="4679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Ulica Andrzeja </a:t>
            </a:r>
            <a:r>
              <a:rPr lang="pl-PL" sz="2800" b="1" dirty="0" err="1"/>
              <a:t>Sołtana</a:t>
            </a:r>
            <a:endParaRPr lang="en-GB" sz="2800" b="1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B1676F2-E85D-41FF-87A2-4B85C9A4E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20072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3851503-0960-40D1-96B5-2B3D4603216F}"/>
              </a:ext>
            </a:extLst>
          </p:cNvPr>
          <p:cNvSpPr txBox="1"/>
          <p:nvPr/>
        </p:nvSpPr>
        <p:spPr>
          <a:xfrm>
            <a:off x="6499860" y="729565"/>
            <a:ext cx="623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Akcelerator Andrzej</a:t>
            </a:r>
          </a:p>
        </p:txBody>
      </p:sp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BEED69CC-2D49-40FE-A18A-18244C29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" y="4354124"/>
            <a:ext cx="3513773" cy="25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13BEC41-9C5C-4F5E-BC86-4170FACCBDA8}"/>
              </a:ext>
            </a:extLst>
          </p:cNvPr>
          <p:cNvSpPr txBox="1"/>
          <p:nvPr/>
        </p:nvSpPr>
        <p:spPr>
          <a:xfrm>
            <a:off x="763587" y="3769349"/>
            <a:ext cx="351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Instytut problemów jądrowych</a:t>
            </a:r>
            <a:endParaRPr lang="en-GB" sz="3200" dirty="0"/>
          </a:p>
        </p:txBody>
      </p:sp>
      <p:pic>
        <p:nvPicPr>
          <p:cNvPr id="4102" name="Picture 6" descr="Image">
            <a:extLst>
              <a:ext uri="{FF2B5EF4-FFF2-40B4-BE49-F238E27FC236}">
                <a16:creationId xmlns:a16="http://schemas.microsoft.com/office/drawing/2014/main" id="{2A098B32-CE8B-46C1-8F3E-68FEA3A9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84" y="4040142"/>
            <a:ext cx="3112135" cy="259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85CF88-3C47-4FA2-8FEB-44B069233187}"/>
              </a:ext>
            </a:extLst>
          </p:cNvPr>
          <p:cNvSpPr txBox="1"/>
          <p:nvPr/>
        </p:nvSpPr>
        <p:spPr>
          <a:xfrm>
            <a:off x="8559799" y="3679429"/>
            <a:ext cx="177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Politechnika </a:t>
            </a:r>
            <a:r>
              <a:rPr lang="pl-PL" sz="2400" dirty="0"/>
              <a:t>Łódzka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1391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51D536C-693D-4911-B3E3-277E6CA0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ACC7FC-0DA0-46D9-BEDF-149E4AB32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FE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81E8A27-FC88-4BD6-975B-B2EB5890F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0000"/>
          </a:blip>
          <a:srcRect t="1210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323" y="-802774"/>
            <a:ext cx="7061987" cy="5650589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chemeClr val="bg1"/>
                </a:solidFill>
                <a:ea typeface="+mj-lt"/>
                <a:cs typeface="+mj-lt"/>
              </a:rPr>
              <a:t>Dnia 10 grudnia 1959 r. fizyka polska poniosła wielką stratę wskutek nagłej </a:t>
            </a:r>
            <a:r>
              <a:rPr lang="pl-PL" sz="3600" b="1">
                <a:solidFill>
                  <a:schemeClr val="bg1"/>
                </a:solidFill>
                <a:ea typeface="+mj-lt"/>
                <a:cs typeface="+mj-lt"/>
              </a:rPr>
              <a:t>śmierci</a:t>
            </a:r>
            <a:r>
              <a:rPr lang="pl-PL" sz="3600">
                <a:solidFill>
                  <a:schemeClr val="bg1"/>
                </a:solidFill>
                <a:ea typeface="+mj-lt"/>
                <a:cs typeface="+mj-lt"/>
              </a:rPr>
              <a:t> profesora </a:t>
            </a:r>
            <a:r>
              <a:rPr lang="pl-PL" sz="3600" b="1">
                <a:solidFill>
                  <a:schemeClr val="bg1"/>
                </a:solidFill>
                <a:ea typeface="+mj-lt"/>
                <a:cs typeface="+mj-lt"/>
              </a:rPr>
              <a:t>Andrzeja </a:t>
            </a:r>
            <a:r>
              <a:rPr lang="pl-PL" sz="3600" b="1" err="1">
                <a:solidFill>
                  <a:schemeClr val="bg1"/>
                </a:solidFill>
                <a:ea typeface="+mj-lt"/>
                <a:cs typeface="+mj-lt"/>
              </a:rPr>
              <a:t>Sołtana</a:t>
            </a:r>
            <a:r>
              <a:rPr lang="pl-PL" sz="3600">
                <a:solidFill>
                  <a:schemeClr val="bg1"/>
                </a:solidFill>
                <a:ea typeface="+mj-lt"/>
                <a:cs typeface="+mj-lt"/>
              </a:rPr>
              <a:t> jednego z najwybitniejszych polskich fizyków jądrowych. ... Na podstawie pracy „O widmie pasmowym w mieszaninie wodoru i pary rtęci“ uzyskał </a:t>
            </a:r>
            <a:r>
              <a:rPr lang="pl-PL" sz="3600" b="1">
                <a:solidFill>
                  <a:schemeClr val="bg1"/>
                </a:solidFill>
                <a:ea typeface="+mj-lt"/>
                <a:cs typeface="+mj-lt"/>
              </a:rPr>
              <a:t>Andrzej </a:t>
            </a:r>
            <a:r>
              <a:rPr lang="pl-PL" sz="3600" b="1" err="1">
                <a:solidFill>
                  <a:schemeClr val="bg1"/>
                </a:solidFill>
                <a:ea typeface="+mj-lt"/>
                <a:cs typeface="+mj-lt"/>
              </a:rPr>
              <a:t>Sołtan</a:t>
            </a:r>
            <a:r>
              <a:rPr lang="pl-PL" sz="3600">
                <a:solidFill>
                  <a:schemeClr val="bg1"/>
                </a:solidFill>
                <a:ea typeface="+mj-lt"/>
                <a:cs typeface="+mj-lt"/>
              </a:rPr>
              <a:t> stopień doktora filozofii.</a:t>
            </a:r>
            <a:endParaRPr lang="pl-PL" sz="3600">
              <a:solidFill>
                <a:schemeClr val="bg1"/>
              </a:solidFill>
            </a:endParaRPr>
          </a:p>
          <a:p>
            <a:endParaRPr lang="pl-PL" sz="3600">
              <a:ea typeface="Meiryo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1248" y="6018649"/>
            <a:ext cx="88968" cy="9052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pl-PL"/>
              <a:t>.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1886631C-CD62-4E60-A5E7-767EEAEB4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6" descr="Obraz zawierający budynek, cegła&#10;&#10;Opis wygenerowany automatycznie">
            <a:extLst>
              <a:ext uri="{FF2B5EF4-FFF2-40B4-BE49-F238E27FC236}">
                <a16:creationId xmlns:a16="http://schemas.microsoft.com/office/drawing/2014/main" id="{B99BF61B-59E9-4AFB-B813-62CF143B1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547" y="527740"/>
            <a:ext cx="3875056" cy="58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359</Words>
  <Application>Microsoft Office PowerPoint</Application>
  <PresentationFormat>Panoramiczny</PresentationFormat>
  <Paragraphs>19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Meiryo</vt:lpstr>
      <vt:lpstr>Arial</vt:lpstr>
      <vt:lpstr>Bradley Hand ITC</vt:lpstr>
      <vt:lpstr>Copperplate Gothic Bold</vt:lpstr>
      <vt:lpstr>Juice ITC</vt:lpstr>
      <vt:lpstr>Segoe UI</vt:lpstr>
      <vt:lpstr>The Hand Bold</vt:lpstr>
      <vt:lpstr>The Serif Hand Black</vt:lpstr>
      <vt:lpstr>SketchyVTI</vt:lpstr>
      <vt:lpstr>Andrzej Sołtan</vt:lpstr>
      <vt:lpstr>Pochodzenie</vt:lpstr>
      <vt:lpstr>W 1952 został członkiem Polskiej Akademii Nauk. W 1955 został założycielem i pierwszym dyrektorem Instytutu Badań Jądrowych (z którego później wydzielono Instytut Problemów Jądrowych im. Andrzeja Sołtana) i oraz współzałożycielem Zjednoczonego Instytutu Badań Jądrowych w Dubnej i członkiem jego rady Naukowej. </vt:lpstr>
      <vt:lpstr> profesor Andrzej Sołtan, wychowanek Uniwersytetu Warszaw­skiego, zajmował się głównie doświadczalną fizyką jądrową. Szczególne uznanie przyniosły mu prace (1932-1933) nad wytwo­rzeniem pierwszych strumieni neutronów z reakcji jonów deuteru z jądrami litu i berylu; stało się to na długo podstawowym źródłem neutronów. Był także autorem prac z dziedziny promienio­wania X i reakcji jądrowych oraz zajmował się konstrukcją akceleratorów;  </vt:lpstr>
      <vt:lpstr>Prezentacja programu PowerPoint</vt:lpstr>
      <vt:lpstr>Prezentacja programu PowerPoint</vt:lpstr>
      <vt:lpstr>Prezentacja programu PowerPoint</vt:lpstr>
      <vt:lpstr>Prezentacja programu PowerPoint</vt:lpstr>
      <vt:lpstr>Dnia 10 grudnia 1959 r. fizyka polska poniosła wielką stratę wskutek nagłej śmierci profesora Andrzeja Sołtana jednego z najwybitniejszych polskich fizyków jądrowych. ... Na podstawie pracy „O widmie pasmowym w mieszaninie wodoru i pary rtęci“ uzyskał Andrzej Sołtan stopień doktora filozofii.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Aleksander Dąbrowski</dc:creator>
  <cp:lastModifiedBy>Aleksander Dabrowski6b</cp:lastModifiedBy>
  <cp:revision>6</cp:revision>
  <dcterms:created xsi:type="dcterms:W3CDTF">2020-12-13T21:40:12Z</dcterms:created>
  <dcterms:modified xsi:type="dcterms:W3CDTF">2020-12-14T09:53:13Z</dcterms:modified>
</cp:coreProperties>
</file>