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70" r:id="rId15"/>
    <p:sldId id="268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01" r:id="rId33"/>
    <p:sldId id="302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300" r:id="rId47"/>
    <p:sldId id="299" r:id="rId4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72F-0FF1-48BF-8C1A-D09AF0931ACF}" type="datetimeFigureOut">
              <a:rPr lang="pl-PL" smtClean="0"/>
              <a:t>22.06.2021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2583C-E5B7-423A-A050-25AEF2113E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380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72F-0FF1-48BF-8C1A-D09AF0931ACF}" type="datetimeFigureOut">
              <a:rPr lang="pl-PL" smtClean="0"/>
              <a:t>22.06.2021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2583C-E5B7-423A-A050-25AEF2113E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006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72F-0FF1-48BF-8C1A-D09AF0931ACF}" type="datetimeFigureOut">
              <a:rPr lang="pl-PL" smtClean="0"/>
              <a:t>22.06.2021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2583C-E5B7-423A-A050-25AEF2113E13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02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72F-0FF1-48BF-8C1A-D09AF0931ACF}" type="datetimeFigureOut">
              <a:rPr lang="pl-PL" smtClean="0"/>
              <a:t>22.06.2021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2583C-E5B7-423A-A050-25AEF2113E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92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72F-0FF1-48BF-8C1A-D09AF0931ACF}" type="datetimeFigureOut">
              <a:rPr lang="pl-PL" smtClean="0"/>
              <a:t>22.06.2021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2583C-E5B7-423A-A050-25AEF2113E13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196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72F-0FF1-48BF-8C1A-D09AF0931ACF}" type="datetimeFigureOut">
              <a:rPr lang="pl-PL" smtClean="0"/>
              <a:t>22.06.2021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2583C-E5B7-423A-A050-25AEF2113E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641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72F-0FF1-48BF-8C1A-D09AF0931ACF}" type="datetimeFigureOut">
              <a:rPr lang="pl-PL" smtClean="0"/>
              <a:t>22.06.2021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2583C-E5B7-423A-A050-25AEF2113E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05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72F-0FF1-48BF-8C1A-D09AF0931ACF}" type="datetimeFigureOut">
              <a:rPr lang="pl-PL" smtClean="0"/>
              <a:t>22.06.2021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2583C-E5B7-423A-A050-25AEF2113E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612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72F-0FF1-48BF-8C1A-D09AF0931ACF}" type="datetimeFigureOut">
              <a:rPr lang="pl-PL" smtClean="0"/>
              <a:t>22.06.2021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2583C-E5B7-423A-A050-25AEF2113E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879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72F-0FF1-48BF-8C1A-D09AF0931ACF}" type="datetimeFigureOut">
              <a:rPr lang="pl-PL" smtClean="0"/>
              <a:t>22.06.2021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2583C-E5B7-423A-A050-25AEF2113E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815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72F-0FF1-48BF-8C1A-D09AF0931ACF}" type="datetimeFigureOut">
              <a:rPr lang="pl-PL" smtClean="0"/>
              <a:t>22.06.2021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2583C-E5B7-423A-A050-25AEF2113E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43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72F-0FF1-48BF-8C1A-D09AF0931ACF}" type="datetimeFigureOut">
              <a:rPr lang="pl-PL" smtClean="0"/>
              <a:t>22.06.2021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2583C-E5B7-423A-A050-25AEF2113E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647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72F-0FF1-48BF-8C1A-D09AF0931ACF}" type="datetimeFigureOut">
              <a:rPr lang="pl-PL" smtClean="0"/>
              <a:t>22.06.2021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2583C-E5B7-423A-A050-25AEF2113E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426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72F-0FF1-48BF-8C1A-D09AF0931ACF}" type="datetimeFigureOut">
              <a:rPr lang="pl-PL" smtClean="0"/>
              <a:t>22.06.2021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2583C-E5B7-423A-A050-25AEF2113E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77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72F-0FF1-48BF-8C1A-D09AF0931ACF}" type="datetimeFigureOut">
              <a:rPr lang="pl-PL" smtClean="0"/>
              <a:t>22.06.2021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2583C-E5B7-423A-A050-25AEF2113E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228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72F-0FF1-48BF-8C1A-D09AF0931ACF}" type="datetimeFigureOut">
              <a:rPr lang="pl-PL" smtClean="0"/>
              <a:t>22.06.2021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2583C-E5B7-423A-A050-25AEF2113E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786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B372F-0FF1-48BF-8C1A-D09AF0931ACF}" type="datetimeFigureOut">
              <a:rPr lang="pl-PL" smtClean="0"/>
              <a:t>22.06.2021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822583C-E5B7-423A-A050-25AEF2113E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934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</p:sldLayoutIdLst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" Type="http://schemas.openxmlformats.org/officeDocument/2006/relationships/image" Target="../media/image49.jpeg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10" Type="http://schemas.openxmlformats.org/officeDocument/2006/relationships/image" Target="../media/image57.jpeg"/><Relationship Id="rId19" Type="http://schemas.openxmlformats.org/officeDocument/2006/relationships/image" Target="../media/image66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png"/><Relationship Id="rId7" Type="http://schemas.openxmlformats.org/officeDocument/2006/relationships/image" Target="../media/image133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png"/><Relationship Id="rId9" Type="http://schemas.openxmlformats.org/officeDocument/2006/relationships/image" Target="../media/image13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zko&#322;aPodstawowaNr1im.M&#322;odychTalent&#243;ww" TargetMode="External"/><Relationship Id="rId2" Type="http://schemas.openxmlformats.org/officeDocument/2006/relationships/hyperlink" Target="https://sp1smolnica.edupage.org/" TargetMode="Externa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1426" y="252015"/>
            <a:ext cx="9779929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/>
              <a:t>Szkoła Podstawowa Nr </a:t>
            </a:r>
            <a:r>
              <a:rPr lang="pl-PL" sz="4000" b="1" dirty="0" smtClean="0"/>
              <a:t>1 </a:t>
            </a:r>
            <a:br>
              <a:rPr lang="pl-PL" sz="4000" b="1" dirty="0" smtClean="0"/>
            </a:br>
            <a:r>
              <a:rPr lang="pl-PL" sz="4000" b="1" dirty="0" smtClean="0"/>
              <a:t>im</a:t>
            </a:r>
            <a:r>
              <a:rPr lang="pl-PL" sz="4000" b="1" dirty="0"/>
              <a:t>. Młodych Talentów</a:t>
            </a:r>
            <a:br>
              <a:rPr lang="pl-PL" sz="4000" b="1" dirty="0"/>
            </a:br>
            <a:r>
              <a:rPr lang="pl-PL" sz="4000" b="1" dirty="0"/>
              <a:t>w </a:t>
            </a:r>
            <a:r>
              <a:rPr lang="pl-PL" sz="4000" b="1" dirty="0" smtClean="0"/>
              <a:t>Smolnicy</a:t>
            </a:r>
            <a:endParaRPr lang="pl-PL" sz="4000" dirty="0"/>
          </a:p>
        </p:txBody>
      </p:sp>
      <p:pic>
        <p:nvPicPr>
          <p:cNvPr id="1026" name="Picture 2" descr="https://lh3.googleusercontent.com/mDd0fLX_Y-qtGvBZs0wNo-VTpAN93QBykd44C67KTyK-MvgpJQ0JuulCVVlajHapqqGxJ7dufbDEgbBlGaDBHldQVTOAgLOKPlqPRYVk-VAmlc5kdyvgvnYIH9ICuv3FQe2CBmZNjmh8s81d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865" y="1926997"/>
            <a:ext cx="45155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337" y="1926997"/>
            <a:ext cx="3057604" cy="4076805"/>
          </a:xfrm>
          <a:prstGeom prst="rect">
            <a:avLst/>
          </a:prstGeom>
        </p:spPr>
      </p:pic>
      <p:pic>
        <p:nvPicPr>
          <p:cNvPr id="2" name="Alice-Cooper-Poison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2092" y="770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1166"/>
          </a:xfrm>
        </p:spPr>
        <p:txBody>
          <a:bodyPr>
            <a:normAutofit/>
          </a:bodyPr>
          <a:lstStyle/>
          <a:p>
            <a:r>
              <a:rPr lang="pl-PL" b="1" dirty="0" smtClean="0"/>
              <a:t>1.09.1999R. SZKOŁA LICZY 6 KLAS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586" y="1763486"/>
            <a:ext cx="6540260" cy="42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8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9951" y="158840"/>
            <a:ext cx="8596668" cy="781318"/>
          </a:xfrm>
        </p:spPr>
        <p:txBody>
          <a:bodyPr/>
          <a:lstStyle/>
          <a:p>
            <a:r>
              <a:rPr lang="pl-PL" b="1" dirty="0" smtClean="0"/>
              <a:t>2004R. OTWARCIE HALI SPORTOWEJ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179" y="940158"/>
            <a:ext cx="4459974" cy="379086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417" y="2557110"/>
            <a:ext cx="5086350" cy="374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8790" y="283335"/>
            <a:ext cx="9693635" cy="1320800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2014R. REMONT KUCHNI I ŚWIETLICY SZKOLNEJ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59" y="1220402"/>
            <a:ext cx="3089717" cy="375455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333" y="2718220"/>
            <a:ext cx="3330923" cy="404122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014" y="1220402"/>
            <a:ext cx="3196442" cy="437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9882" y="608513"/>
            <a:ext cx="5730462" cy="1325563"/>
          </a:xfrm>
        </p:spPr>
        <p:txBody>
          <a:bodyPr/>
          <a:lstStyle/>
          <a:p>
            <a:r>
              <a:rPr lang="pl-PL" b="1" dirty="0" smtClean="0"/>
              <a:t>2014R. REMONT SZATNI</a:t>
            </a:r>
            <a:endParaRPr lang="pl-PL" dirty="0"/>
          </a:p>
        </p:txBody>
      </p:sp>
      <p:pic>
        <p:nvPicPr>
          <p:cNvPr id="3076" name="Picture 4" descr="https://lh5.googleusercontent.com/sIA-ulTuS5fKPlTWmkYiMYVA6jJAMEPmO78Ep32WRVyQmnUY8X_Ge8yj7gVAq50LstygNubardDRw_BJUv6VU4dRtkiu-2a21FY7I4G0q8fdRajbzg6wxdPGvgQPBy5qgfMTKcdgjRU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8114" y="313526"/>
            <a:ext cx="4703861" cy="352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10" y="4202031"/>
            <a:ext cx="10586434" cy="231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8941" y="223234"/>
            <a:ext cx="9055061" cy="13208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1.09.2017R. POWRÓT DO OŚMIOKLASOWEJ               </a:t>
            </a:r>
            <a:br>
              <a:rPr lang="pl-PL" b="1" dirty="0" smtClean="0"/>
            </a:br>
            <a:r>
              <a:rPr lang="pl-PL" b="1" dirty="0" smtClean="0"/>
              <a:t>                    STRUKTURY SZKOŁY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535" y="1544034"/>
            <a:ext cx="7845957" cy="4604259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969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0" dirty="0" smtClean="0">
                <a:effectLst/>
              </a:rPr>
              <a:t>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47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3182" y="0"/>
            <a:ext cx="9080819" cy="69116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2018R. MOBILNA PRACOWNIA KOMPUTEROWA</a:t>
            </a:r>
            <a:endParaRPr lang="pl-PL" dirty="0"/>
          </a:p>
        </p:txBody>
      </p:sp>
      <p:pic>
        <p:nvPicPr>
          <p:cNvPr id="4098" name="Picture 2" descr="https://lh3.googleusercontent.com/W3BmDsOiyxM_ysPAzFvulfMNL_Xi0w6dWpmiVOKsx9XjWJozSw11qFfSCJt519NGqN5CQ6waWdwbihKWMRozkiYM4QmsmaXjAPVU2kg0ALB-6XvYsOfQYs-nvJu32e7KdvG6FikF0jU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484" y="974291"/>
            <a:ext cx="2496457" cy="278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rak dostępnego opisu zdjęcia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2" y="1438691"/>
            <a:ext cx="5545713" cy="44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rak dostępnego opisu zdjęcia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484" y="4236244"/>
            <a:ext cx="4924782" cy="234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rak dostępnego opisu zdjęcia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530" y="1270710"/>
            <a:ext cx="2287736" cy="277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lh3.googleusercontent.com/W3BmDsOiyxM_ysPAzFvulfMNL_Xi0w6dWpmiVOKsx9XjWJozSw11qFfSCJt519NGqN5CQ6waWdwbihKWMRozkiYM4QmsmaXjAPVU2kg0ALB-6XvYsOfQYs-nvJu32e7KdvG6FikF0j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9484" y="987170"/>
            <a:ext cx="2496457" cy="278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rak dostępnego opisu zdjęcia.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182" y="1451570"/>
            <a:ext cx="5545713" cy="44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rak dostępnego opisu zdjęcia.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9484" y="4249123"/>
            <a:ext cx="4924782" cy="234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rak dostępnego opisu zdjęcia.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6530" y="1283589"/>
            <a:ext cx="2287736" cy="277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70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0898" y="326265"/>
            <a:ext cx="8596668" cy="1320800"/>
          </a:xfrm>
        </p:spPr>
        <p:txBody>
          <a:bodyPr/>
          <a:lstStyle/>
          <a:p>
            <a:r>
              <a:rPr lang="pl-PL" b="1" dirty="0" smtClean="0"/>
              <a:t>2018R. OTWARCIE BOISKA </a:t>
            </a:r>
            <a:endParaRPr lang="pl-PL" dirty="0"/>
          </a:p>
        </p:txBody>
      </p:sp>
      <p:pic>
        <p:nvPicPr>
          <p:cNvPr id="5122" name="Picture 2" descr="https://lh3.googleusercontent.com/nevilfJ8-i8GZCYw6b2Ym9Mud4hvQfmZej-FJnGlZ_I_BbB_wU14_p-NFLCQo6AvNki_1vb7O_MKugYM7scj0jafo3MS6Q1ufEaIS7aHQWdwgW9QIt-lol0CZGNMWGu2oCCBYjXLC7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06" y="1156597"/>
            <a:ext cx="4398826" cy="2616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lh6.googleusercontent.com/0oA0vf2Vsb4jSMikDNZjoaSQxFltWTaE5qMvcAR4-ncJ9TITxZTyGPQRxMm8rUazn74HCPPAHwWo5vOet5X-QV6nl8SUH7lUREcfL72LTtIxZbftlr2IwjPCkDVp-TfD92hVDtg82yQ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032" y="3244158"/>
            <a:ext cx="5010475" cy="3344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1705" y="261079"/>
            <a:ext cx="10515600" cy="1325563"/>
          </a:xfrm>
        </p:spPr>
        <p:txBody>
          <a:bodyPr/>
          <a:lstStyle/>
          <a:p>
            <a:r>
              <a:rPr lang="pl-PL" b="1" dirty="0" smtClean="0"/>
              <a:t>2018R. OTWARCIE GABINETU TERAPII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734" y="1959423"/>
            <a:ext cx="3338183" cy="4450912"/>
          </a:xfrm>
        </p:spPr>
      </p:pic>
      <p:pic>
        <p:nvPicPr>
          <p:cNvPr id="6148" name="Picture 4" descr="https://lh4.googleusercontent.com/6zDx5VOi4QjYQCZ-7rFM6mJiMAXqo_9SQnDdlmZziRnfRqJzhLOuAOiJAueh_3fxHI-Czc3VzMVtXN6l5VzxJux7DsJ1KaJ2ISK3Hnzxtw7ejF7gEYWIg6PYTFzWhcEry7YyDJ0TCm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187" y="1797879"/>
            <a:ext cx="3205553" cy="1065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0" name="Picture 6" descr="https://lh3.googleusercontent.com/4cCBAoAuBK8jzLK-d7Ab563kSE1GTaqnQaglnc6gDzXmdg7s4bzroZIiHxGEecjasnpsvXxUNAcKPC40j7YTiBX3FYQ0wBrtCEMkrY9TA88Fh_fbJZ60EoZGlMuxY2EmAFyjTDgeI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187" y="3074963"/>
            <a:ext cx="3205553" cy="1109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4" name="Picture 10" descr="https://lh3.googleusercontent.com/syvT5GhPQKMDnRtnPi7Ymishc2h27cXyfVpaz99MD6LchY9s0MKEWr_dlI7T4M6yQIGsiZwpjQhilHOlt78pFVbxTohl_tqmYSIExD5hJIc6ELd2EBOWRx9rQjAJB7ampriOeC00ySw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187" y="4396116"/>
            <a:ext cx="3205553" cy="1163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7222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1119" y="244809"/>
            <a:ext cx="8596668" cy="1320800"/>
          </a:xfrm>
        </p:spPr>
        <p:txBody>
          <a:bodyPr/>
          <a:lstStyle/>
          <a:p>
            <a:r>
              <a:rPr lang="pl-PL" b="1" dirty="0" smtClean="0"/>
              <a:t>2018R. REMONT BIBLIOTEKI </a:t>
            </a:r>
            <a:endParaRPr lang="pl-PL" dirty="0"/>
          </a:p>
        </p:txBody>
      </p:sp>
      <p:pic>
        <p:nvPicPr>
          <p:cNvPr id="2050" name="Picture 2" descr="https://lh3.googleusercontent.com/7I7Fea4OKOlzT_MRRPLO1MrLSwD2ORvhsbVJZs3oUKuuAUTeMX52v75sZIAMWJWXi6xmKMIOsgBp5ocgSz7V-km8DYyRi2SiMSpyTNxYs-Dzkbub8YJ6OtAs6c-joSOGNjV-LYcec1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455" y="1223817"/>
            <a:ext cx="3488610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że być zdjęciem przedstawiającym 1 osob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6401" y="3882730"/>
            <a:ext cx="4742482" cy="287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ak dostępnego opisu zdjęcia.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9300" y="862884"/>
            <a:ext cx="4452327" cy="286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1667" y="329044"/>
            <a:ext cx="9974848" cy="1320800"/>
          </a:xfrm>
        </p:spPr>
        <p:txBody>
          <a:bodyPr/>
          <a:lstStyle/>
          <a:p>
            <a:r>
              <a:rPr lang="pl-PL" b="1" dirty="0" smtClean="0"/>
              <a:t>2019R. OTWARCIE GABINETU PIELĘGNIARKI 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9" y="1746500"/>
            <a:ext cx="3766018" cy="4057332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88" y="1649844"/>
            <a:ext cx="3657600" cy="415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8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 idx="4294967295"/>
          </p:nvPr>
        </p:nvSpPr>
        <p:spPr>
          <a:xfrm>
            <a:off x="914400" y="468335"/>
            <a:ext cx="7681913" cy="894879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/>
              <a:t>OSIEDLEŃCY</a:t>
            </a:r>
            <a:endParaRPr lang="pl-PL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70" y="1363214"/>
            <a:ext cx="4562475" cy="3152775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389" y="3315245"/>
            <a:ext cx="447675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0946" y="223233"/>
            <a:ext cx="8596668" cy="1320800"/>
          </a:xfrm>
        </p:spPr>
        <p:txBody>
          <a:bodyPr>
            <a:normAutofit/>
          </a:bodyPr>
          <a:lstStyle/>
          <a:p>
            <a:r>
              <a:rPr lang="pl-PL" b="1" dirty="0" smtClean="0"/>
              <a:t>2020R. BUDOWA PLACU APELOWEGO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3074" name="Picture 2" descr="https://www.cdnbudzet.pl/gminy/debno/files/9/3w/p6/f/plac-smolnic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057" y="1025301"/>
            <a:ext cx="7563173" cy="5672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54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275" y="236113"/>
            <a:ext cx="8596668" cy="1320800"/>
          </a:xfrm>
        </p:spPr>
        <p:txBody>
          <a:bodyPr/>
          <a:lstStyle/>
          <a:p>
            <a:r>
              <a:rPr lang="pl-PL" b="1" dirty="0" smtClean="0"/>
              <a:t>OBECNE GRONO PEDAGOGICZNE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379531" y="1270000"/>
            <a:ext cx="4185623" cy="4882606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pl-PL" sz="2000" dirty="0"/>
              <a:t>Izabela Jach</a:t>
            </a:r>
          </a:p>
          <a:p>
            <a:pPr fontAlgn="base"/>
            <a:r>
              <a:rPr lang="pl-PL" sz="2000" dirty="0"/>
              <a:t>Barbara Jurek</a:t>
            </a:r>
          </a:p>
          <a:p>
            <a:pPr fontAlgn="base"/>
            <a:r>
              <a:rPr lang="pl-PL" sz="2000" dirty="0"/>
              <a:t>Dorota Chiniewicz</a:t>
            </a:r>
          </a:p>
          <a:p>
            <a:pPr fontAlgn="base"/>
            <a:r>
              <a:rPr lang="pl-PL" sz="2000" dirty="0"/>
              <a:t>Bożena </a:t>
            </a:r>
            <a:r>
              <a:rPr lang="pl-PL" sz="2000" dirty="0" err="1"/>
              <a:t>Bochnacka</a:t>
            </a:r>
            <a:r>
              <a:rPr lang="pl-PL" sz="2000" dirty="0"/>
              <a:t> – </a:t>
            </a:r>
            <a:r>
              <a:rPr lang="pl-PL" sz="2000" dirty="0" err="1"/>
              <a:t>Smoliga</a:t>
            </a:r>
            <a:endParaRPr lang="pl-PL" sz="2000" dirty="0"/>
          </a:p>
          <a:p>
            <a:pPr fontAlgn="base"/>
            <a:r>
              <a:rPr lang="pl-PL" sz="2000" dirty="0"/>
              <a:t>Anita </a:t>
            </a:r>
            <a:r>
              <a:rPr lang="pl-PL" sz="2000" dirty="0" err="1"/>
              <a:t>Chimiak</a:t>
            </a:r>
            <a:endParaRPr lang="pl-PL" sz="2000" dirty="0"/>
          </a:p>
          <a:p>
            <a:pPr fontAlgn="base"/>
            <a:r>
              <a:rPr lang="pl-PL" sz="2000" dirty="0"/>
              <a:t>Ewa </a:t>
            </a:r>
            <a:r>
              <a:rPr lang="pl-PL" sz="2000" dirty="0" err="1"/>
              <a:t>Basarab</a:t>
            </a:r>
            <a:endParaRPr lang="pl-PL" sz="2000" dirty="0"/>
          </a:p>
          <a:p>
            <a:pPr fontAlgn="base"/>
            <a:r>
              <a:rPr lang="pl-PL" sz="2000" dirty="0"/>
              <a:t>Emilia </a:t>
            </a:r>
            <a:r>
              <a:rPr lang="pl-PL" sz="2000" dirty="0" err="1"/>
              <a:t>Gierczyńska</a:t>
            </a:r>
            <a:endParaRPr lang="pl-PL" sz="2000" dirty="0"/>
          </a:p>
          <a:p>
            <a:pPr fontAlgn="base"/>
            <a:r>
              <a:rPr lang="pl-PL" sz="2000" dirty="0"/>
              <a:t>Magdalena Czaja</a:t>
            </a:r>
          </a:p>
          <a:p>
            <a:pPr fontAlgn="base"/>
            <a:r>
              <a:rPr lang="pl-PL" sz="2000" dirty="0"/>
              <a:t>Mirosław Gładysz</a:t>
            </a:r>
          </a:p>
          <a:p>
            <a:pPr fontAlgn="base"/>
            <a:r>
              <a:rPr lang="pl-PL" sz="2000" dirty="0"/>
              <a:t>Natalia Hertel</a:t>
            </a:r>
          </a:p>
          <a:p>
            <a:pPr fontAlgn="base"/>
            <a:r>
              <a:rPr lang="pl-PL" sz="2000" dirty="0"/>
              <a:t>Brygida </a:t>
            </a:r>
            <a:r>
              <a:rPr lang="pl-PL" sz="2000" dirty="0" err="1" smtClean="0"/>
              <a:t>Piskorowska</a:t>
            </a:r>
            <a:r>
              <a:rPr lang="pl-PL" sz="2000" dirty="0" smtClean="0"/>
              <a:t>-Szylin</a:t>
            </a:r>
          </a:p>
          <a:p>
            <a:pPr fontAlgn="base"/>
            <a:r>
              <a:rPr lang="pl-PL" sz="2000" dirty="0"/>
              <a:t>Ksiądz Marek Romańczuk</a:t>
            </a:r>
          </a:p>
          <a:p>
            <a:pPr fontAlgn="base"/>
            <a:endParaRPr lang="pl-PL" dirty="0"/>
          </a:p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826769" y="1270000"/>
            <a:ext cx="4185617" cy="4882606"/>
          </a:xfrm>
        </p:spPr>
        <p:txBody>
          <a:bodyPr>
            <a:normAutofit fontScale="25000" lnSpcReduction="20000"/>
          </a:bodyPr>
          <a:lstStyle/>
          <a:p>
            <a:pPr fontAlgn="base"/>
            <a:endParaRPr lang="pl-PL" dirty="0" smtClean="0"/>
          </a:p>
          <a:p>
            <a:pPr fontAlgn="base"/>
            <a:r>
              <a:rPr lang="pl-PL" sz="8000" dirty="0"/>
              <a:t>Patrycja Piotrowska</a:t>
            </a:r>
          </a:p>
          <a:p>
            <a:pPr fontAlgn="base"/>
            <a:r>
              <a:rPr lang="pl-PL" sz="8000" dirty="0"/>
              <a:t>Izabela Sekuła</a:t>
            </a:r>
          </a:p>
          <a:p>
            <a:pPr fontAlgn="base"/>
            <a:r>
              <a:rPr lang="pl-PL" sz="8000" dirty="0"/>
              <a:t>Karolina </a:t>
            </a:r>
            <a:r>
              <a:rPr lang="pl-PL" sz="8000" dirty="0" err="1"/>
              <a:t>Sutor</a:t>
            </a:r>
            <a:endParaRPr lang="pl-PL" sz="8000" dirty="0"/>
          </a:p>
          <a:p>
            <a:pPr fontAlgn="base"/>
            <a:r>
              <a:rPr lang="pl-PL" sz="8000" dirty="0" smtClean="0"/>
              <a:t>Sławomir </a:t>
            </a:r>
            <a:r>
              <a:rPr lang="pl-PL" sz="8000" dirty="0"/>
              <a:t>Szymański</a:t>
            </a:r>
          </a:p>
          <a:p>
            <a:pPr fontAlgn="base"/>
            <a:r>
              <a:rPr lang="pl-PL" sz="8000" dirty="0"/>
              <a:t>Bartosz Witkowski</a:t>
            </a:r>
          </a:p>
          <a:p>
            <a:pPr fontAlgn="base"/>
            <a:r>
              <a:rPr lang="pl-PL" sz="8000" dirty="0"/>
              <a:t>Marta Paluch</a:t>
            </a:r>
          </a:p>
          <a:p>
            <a:pPr fontAlgn="base"/>
            <a:r>
              <a:rPr lang="pl-PL" sz="8000" dirty="0"/>
              <a:t>Małgorzata Lenkiewicz</a:t>
            </a:r>
          </a:p>
          <a:p>
            <a:pPr fontAlgn="base"/>
            <a:r>
              <a:rPr lang="pl-PL" sz="8000" dirty="0"/>
              <a:t>Sylwia Mrzygłód</a:t>
            </a:r>
          </a:p>
          <a:p>
            <a:pPr fontAlgn="base"/>
            <a:r>
              <a:rPr lang="pl-PL" sz="8000" dirty="0"/>
              <a:t>Lilianna Bartosiak</a:t>
            </a:r>
          </a:p>
          <a:p>
            <a:pPr fontAlgn="base"/>
            <a:r>
              <a:rPr lang="pl-PL" sz="8000" dirty="0"/>
              <a:t>Agnieszka Biel</a:t>
            </a:r>
          </a:p>
          <a:p>
            <a:pPr fontAlgn="base"/>
            <a:r>
              <a:rPr lang="pl-PL" sz="8000" dirty="0"/>
              <a:t>Monika Kubica</a:t>
            </a:r>
          </a:p>
          <a:p>
            <a:pPr fontAlgn="base"/>
            <a:r>
              <a:rPr lang="pl-PL" sz="8000" dirty="0"/>
              <a:t>Aldona Maciaszek</a:t>
            </a:r>
          </a:p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971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8089" y="429296"/>
            <a:ext cx="8596668" cy="1320800"/>
          </a:xfrm>
        </p:spPr>
        <p:txBody>
          <a:bodyPr/>
          <a:lstStyle/>
          <a:p>
            <a:r>
              <a:rPr lang="pl-PL" b="1" dirty="0" smtClean="0"/>
              <a:t>PRACOWNICY OBSŁUGI I ADMINISTRACJI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010596" y="1591025"/>
            <a:ext cx="4185623" cy="3304117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pl-PL" sz="2800" dirty="0"/>
              <a:t>Ewelina </a:t>
            </a:r>
            <a:r>
              <a:rPr lang="pl-PL" sz="2800" dirty="0" err="1"/>
              <a:t>Sypniewicz</a:t>
            </a:r>
            <a:r>
              <a:rPr lang="pl-PL" sz="2800" dirty="0"/>
              <a:t>-Potyraj</a:t>
            </a:r>
          </a:p>
          <a:p>
            <a:pPr fontAlgn="base"/>
            <a:r>
              <a:rPr lang="pl-PL" sz="2800" dirty="0"/>
              <a:t>Barbara </a:t>
            </a:r>
            <a:r>
              <a:rPr lang="pl-PL" sz="2800" dirty="0" err="1"/>
              <a:t>Żłobicka</a:t>
            </a:r>
            <a:endParaRPr lang="pl-PL" sz="2800" dirty="0"/>
          </a:p>
          <a:p>
            <a:pPr fontAlgn="base"/>
            <a:r>
              <a:rPr lang="pl-PL" sz="2800" dirty="0"/>
              <a:t>Marta </a:t>
            </a:r>
            <a:r>
              <a:rPr lang="pl-PL" sz="2800" dirty="0" err="1"/>
              <a:t>Binięda</a:t>
            </a:r>
            <a:endParaRPr lang="pl-PL" sz="2800" dirty="0"/>
          </a:p>
          <a:p>
            <a:pPr fontAlgn="base"/>
            <a:r>
              <a:rPr lang="pl-PL" sz="2800" dirty="0"/>
              <a:t>Barbara Piekarska</a:t>
            </a:r>
          </a:p>
          <a:p>
            <a:pPr fontAlgn="base"/>
            <a:r>
              <a:rPr lang="pl-PL" sz="2800" dirty="0"/>
              <a:t>Krzysztof </a:t>
            </a:r>
            <a:r>
              <a:rPr lang="pl-PL" sz="2800" dirty="0" err="1"/>
              <a:t>Żłobicki</a:t>
            </a:r>
            <a:endParaRPr lang="pl-PL" sz="2800" dirty="0"/>
          </a:p>
          <a:p>
            <a:pPr fontAlgn="base"/>
            <a:r>
              <a:rPr lang="pl-PL" sz="2800" dirty="0"/>
              <a:t>Ewa Rusinek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058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5047" y="517056"/>
            <a:ext cx="8794709" cy="1320800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/>
              <a:t>ABSOLWENCI, A ZARAZEM NAUCZYCIELE NASZEJ SZKOŁY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101299" y="2437460"/>
            <a:ext cx="4959866" cy="3304117"/>
          </a:xfrm>
        </p:spPr>
        <p:txBody>
          <a:bodyPr/>
          <a:lstStyle/>
          <a:p>
            <a:pPr fontAlgn="base"/>
            <a:r>
              <a:rPr lang="pl-PL" sz="2400" dirty="0" smtClean="0"/>
              <a:t>Maria Jakubowska </a:t>
            </a:r>
          </a:p>
          <a:p>
            <a:pPr fontAlgn="base"/>
            <a:r>
              <a:rPr lang="pl-PL" sz="2400" dirty="0" smtClean="0"/>
              <a:t>Wanda </a:t>
            </a:r>
            <a:r>
              <a:rPr lang="pl-PL" sz="2400" dirty="0"/>
              <a:t>Mytkowska </a:t>
            </a:r>
          </a:p>
          <a:p>
            <a:pPr fontAlgn="base"/>
            <a:r>
              <a:rPr lang="pl-PL" sz="2400" dirty="0"/>
              <a:t>Dorota Chiniewicz </a:t>
            </a:r>
          </a:p>
          <a:p>
            <a:pPr fontAlgn="base"/>
            <a:r>
              <a:rPr lang="pl-PL" sz="2400" dirty="0" smtClean="0"/>
              <a:t>Elżbieta Wojciechowska</a:t>
            </a:r>
          </a:p>
          <a:p>
            <a:pPr fontAlgn="base"/>
            <a:r>
              <a:rPr lang="pl-PL" sz="2400" dirty="0" smtClean="0"/>
              <a:t>Izabela </a:t>
            </a:r>
            <a:r>
              <a:rPr lang="pl-PL" sz="2400" dirty="0"/>
              <a:t>Sekuła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326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6628" y="128667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KADRA KIEROWNICZA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199" y="956492"/>
            <a:ext cx="8945741" cy="5714764"/>
          </a:xfrm>
        </p:spPr>
        <p:txBody>
          <a:bodyPr>
            <a:normAutofit lnSpcReduction="10000"/>
          </a:bodyPr>
          <a:lstStyle/>
          <a:p>
            <a:pPr fontAlgn="base"/>
            <a:r>
              <a:rPr lang="pl-PL" sz="2400" dirty="0">
                <a:latin typeface="Bookman Old Style" panose="02050604050505020204" pitchFamily="18" charset="0"/>
              </a:rPr>
              <a:t>Michał </a:t>
            </a:r>
            <a:r>
              <a:rPr lang="pl-PL" sz="2400" dirty="0" err="1">
                <a:latin typeface="Bookman Old Style" panose="02050604050505020204" pitchFamily="18" charset="0"/>
              </a:rPr>
              <a:t>Hardygóra</a:t>
            </a:r>
            <a:r>
              <a:rPr lang="pl-PL" sz="2400" dirty="0">
                <a:latin typeface="Bookman Old Style" panose="02050604050505020204" pitchFamily="18" charset="0"/>
              </a:rPr>
              <a:t> 			</a:t>
            </a:r>
            <a:r>
              <a:rPr lang="pl-PL" sz="2400" dirty="0" smtClean="0">
                <a:latin typeface="Bookman Old Style" panose="02050604050505020204" pitchFamily="18" charset="0"/>
              </a:rPr>
              <a:t>	01.09.1945 </a:t>
            </a:r>
            <a:r>
              <a:rPr lang="pl-PL" sz="2400" dirty="0">
                <a:latin typeface="Bookman Old Style" panose="02050604050505020204" pitchFamily="18" charset="0"/>
              </a:rPr>
              <a:t>– 30.04.1946</a:t>
            </a:r>
          </a:p>
          <a:p>
            <a:pPr fontAlgn="base"/>
            <a:r>
              <a:rPr lang="pl-PL" sz="2400" dirty="0">
                <a:latin typeface="Bookman Old Style" panose="02050604050505020204" pitchFamily="18" charset="0"/>
              </a:rPr>
              <a:t>Aleksander </a:t>
            </a:r>
            <a:r>
              <a:rPr lang="pl-PL" sz="2400" dirty="0" err="1">
                <a:latin typeface="Bookman Old Style" panose="02050604050505020204" pitchFamily="18" charset="0"/>
              </a:rPr>
              <a:t>Jagielnicki</a:t>
            </a:r>
            <a:r>
              <a:rPr lang="pl-PL" sz="2400" dirty="0">
                <a:latin typeface="Bookman Old Style" panose="02050604050505020204" pitchFamily="18" charset="0"/>
              </a:rPr>
              <a:t> 	 </a:t>
            </a:r>
            <a:r>
              <a:rPr lang="pl-PL" sz="2400" dirty="0" smtClean="0">
                <a:latin typeface="Bookman Old Style" panose="02050604050505020204" pitchFamily="18" charset="0"/>
              </a:rPr>
              <a:t>	30.03.1946 </a:t>
            </a:r>
            <a:r>
              <a:rPr lang="pl-PL" sz="2400" dirty="0">
                <a:latin typeface="Bookman Old Style" panose="02050604050505020204" pitchFamily="18" charset="0"/>
              </a:rPr>
              <a:t>– 13.12.1948</a:t>
            </a:r>
          </a:p>
          <a:p>
            <a:pPr fontAlgn="base"/>
            <a:r>
              <a:rPr lang="pl-PL" sz="2400" dirty="0">
                <a:latin typeface="Bookman Old Style" panose="02050604050505020204" pitchFamily="18" charset="0"/>
              </a:rPr>
              <a:t>Irena Sawicka 	                  </a:t>
            </a:r>
            <a:r>
              <a:rPr lang="pl-PL" sz="2400" dirty="0" smtClean="0">
                <a:latin typeface="Bookman Old Style" panose="02050604050505020204" pitchFamily="18" charset="0"/>
              </a:rPr>
              <a:t>	01.01.1949 </a:t>
            </a:r>
            <a:r>
              <a:rPr lang="pl-PL" sz="2400" dirty="0">
                <a:latin typeface="Bookman Old Style" panose="02050604050505020204" pitchFamily="18" charset="0"/>
              </a:rPr>
              <a:t>– 15.08.1951</a:t>
            </a:r>
          </a:p>
          <a:p>
            <a:pPr fontAlgn="base"/>
            <a:r>
              <a:rPr lang="pl-PL" sz="2400" dirty="0">
                <a:latin typeface="Bookman Old Style" panose="02050604050505020204" pitchFamily="18" charset="0"/>
              </a:rPr>
              <a:t>Marian Wojnarowski           </a:t>
            </a:r>
            <a:r>
              <a:rPr lang="pl-PL" sz="2400" dirty="0" smtClean="0">
                <a:latin typeface="Bookman Old Style" panose="02050604050505020204" pitchFamily="18" charset="0"/>
              </a:rPr>
              <a:t> 16.08.1951 </a:t>
            </a:r>
            <a:r>
              <a:rPr lang="pl-PL" sz="2400" dirty="0">
                <a:latin typeface="Bookman Old Style" panose="02050604050505020204" pitchFamily="18" charset="0"/>
              </a:rPr>
              <a:t>– 14.08.1960</a:t>
            </a:r>
          </a:p>
          <a:p>
            <a:pPr fontAlgn="base"/>
            <a:r>
              <a:rPr lang="pl-PL" sz="2400" dirty="0">
                <a:latin typeface="Bookman Old Style" panose="02050604050505020204" pitchFamily="18" charset="0"/>
              </a:rPr>
              <a:t>Maria Karbowiak            	</a:t>
            </a:r>
            <a:r>
              <a:rPr lang="pl-PL" sz="2400" dirty="0" smtClean="0">
                <a:latin typeface="Bookman Old Style" panose="02050604050505020204" pitchFamily="18" charset="0"/>
              </a:rPr>
              <a:t>	15.08.1960 </a:t>
            </a:r>
            <a:r>
              <a:rPr lang="pl-PL" sz="2400" dirty="0">
                <a:latin typeface="Bookman Old Style" panose="02050604050505020204" pitchFamily="18" charset="0"/>
              </a:rPr>
              <a:t>– 31.08.1966</a:t>
            </a:r>
          </a:p>
          <a:p>
            <a:pPr fontAlgn="base"/>
            <a:r>
              <a:rPr lang="pl-PL" sz="2400" dirty="0">
                <a:latin typeface="Bookman Old Style" panose="02050604050505020204" pitchFamily="18" charset="0"/>
              </a:rPr>
              <a:t>Leonard </a:t>
            </a:r>
            <a:r>
              <a:rPr lang="pl-PL" sz="2400" dirty="0" err="1">
                <a:latin typeface="Bookman Old Style" panose="02050604050505020204" pitchFamily="18" charset="0"/>
              </a:rPr>
              <a:t>Tuszkowski</a:t>
            </a:r>
            <a:r>
              <a:rPr lang="pl-PL" sz="2400" dirty="0">
                <a:latin typeface="Bookman Old Style" panose="02050604050505020204" pitchFamily="18" charset="0"/>
              </a:rPr>
              <a:t> 	       </a:t>
            </a:r>
            <a:r>
              <a:rPr lang="pl-PL" sz="2400" dirty="0" smtClean="0">
                <a:latin typeface="Bookman Old Style" panose="02050604050505020204" pitchFamily="18" charset="0"/>
              </a:rPr>
              <a:t>	01.09.1966 </a:t>
            </a:r>
            <a:r>
              <a:rPr lang="pl-PL" sz="2400" dirty="0">
                <a:latin typeface="Bookman Old Style" panose="02050604050505020204" pitchFamily="18" charset="0"/>
              </a:rPr>
              <a:t>– 31.08.1976</a:t>
            </a:r>
          </a:p>
          <a:p>
            <a:pPr fontAlgn="base"/>
            <a:r>
              <a:rPr lang="pl-PL" sz="2400" dirty="0">
                <a:latin typeface="Bookman Old Style" panose="02050604050505020204" pitchFamily="18" charset="0"/>
              </a:rPr>
              <a:t>Ryszard Mielcarek 		 	</a:t>
            </a:r>
            <a:r>
              <a:rPr lang="pl-PL" sz="2400" dirty="0" smtClean="0">
                <a:latin typeface="Bookman Old Style" panose="02050604050505020204" pitchFamily="18" charset="0"/>
              </a:rPr>
              <a:t>	01.09.1976 </a:t>
            </a:r>
            <a:r>
              <a:rPr lang="pl-PL" sz="2400" dirty="0">
                <a:latin typeface="Bookman Old Style" panose="02050604050505020204" pitchFamily="18" charset="0"/>
              </a:rPr>
              <a:t>– 01.10.1981</a:t>
            </a:r>
          </a:p>
          <a:p>
            <a:pPr fontAlgn="base"/>
            <a:r>
              <a:rPr lang="pl-PL" sz="2400" dirty="0">
                <a:latin typeface="Bookman Old Style" panose="02050604050505020204" pitchFamily="18" charset="0"/>
              </a:rPr>
              <a:t>Józef </a:t>
            </a:r>
            <a:r>
              <a:rPr lang="pl-PL" sz="2400" dirty="0" err="1">
                <a:latin typeface="Bookman Old Style" panose="02050604050505020204" pitchFamily="18" charset="0"/>
              </a:rPr>
              <a:t>Dyszluk</a:t>
            </a:r>
            <a:r>
              <a:rPr lang="pl-PL" sz="2400" dirty="0">
                <a:latin typeface="Bookman Old Style" panose="02050604050505020204" pitchFamily="18" charset="0"/>
              </a:rPr>
              <a:t> 		            </a:t>
            </a:r>
            <a:r>
              <a:rPr lang="pl-PL" sz="2400" dirty="0" smtClean="0">
                <a:latin typeface="Bookman Old Style" panose="02050604050505020204" pitchFamily="18" charset="0"/>
              </a:rPr>
              <a:t>	02.10.1981 </a:t>
            </a:r>
            <a:r>
              <a:rPr lang="pl-PL" sz="2400" dirty="0">
                <a:latin typeface="Bookman Old Style" panose="02050604050505020204" pitchFamily="18" charset="0"/>
              </a:rPr>
              <a:t>– 31.07.1985</a:t>
            </a:r>
          </a:p>
          <a:p>
            <a:pPr fontAlgn="base"/>
            <a:r>
              <a:rPr lang="pl-PL" sz="2400" dirty="0">
                <a:latin typeface="Bookman Old Style" panose="02050604050505020204" pitchFamily="18" charset="0"/>
              </a:rPr>
              <a:t>Andrzej Jędras 		       </a:t>
            </a:r>
            <a:r>
              <a:rPr lang="pl-PL" sz="2400" dirty="0" smtClean="0">
                <a:latin typeface="Bookman Old Style" panose="02050604050505020204" pitchFamily="18" charset="0"/>
              </a:rPr>
              <a:t>		01.08.1985 </a:t>
            </a:r>
            <a:r>
              <a:rPr lang="pl-PL" sz="2400" dirty="0">
                <a:latin typeface="Bookman Old Style" panose="02050604050505020204" pitchFamily="18" charset="0"/>
              </a:rPr>
              <a:t>– 31.08.2012</a:t>
            </a:r>
          </a:p>
          <a:p>
            <a:pPr fontAlgn="base"/>
            <a:r>
              <a:rPr lang="pl-PL" sz="2400" dirty="0">
                <a:latin typeface="Bookman Old Style" panose="02050604050505020204" pitchFamily="18" charset="0"/>
              </a:rPr>
              <a:t>Agnieszka Rosołowska 	 	</a:t>
            </a:r>
            <a:r>
              <a:rPr lang="pl-PL" sz="2400" dirty="0" smtClean="0">
                <a:latin typeface="Bookman Old Style" panose="02050604050505020204" pitchFamily="18" charset="0"/>
              </a:rPr>
              <a:t>01.09.2012 </a:t>
            </a:r>
            <a:r>
              <a:rPr lang="pl-PL" sz="2400" dirty="0">
                <a:latin typeface="Bookman Old Style" panose="02050604050505020204" pitchFamily="18" charset="0"/>
              </a:rPr>
              <a:t>- 01.09.2017</a:t>
            </a:r>
          </a:p>
          <a:p>
            <a:pPr fontAlgn="base"/>
            <a:r>
              <a:rPr lang="pl-PL" sz="4600" dirty="0"/>
              <a:t>Izabela Jach  od 01.09.2017r.</a:t>
            </a:r>
          </a:p>
          <a:p>
            <a:pPr fontAlgn="base"/>
            <a:endParaRPr lang="pl-PL" sz="28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962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9065" y="316767"/>
            <a:ext cx="10429424" cy="95876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OBECNIE URZĘDUJĄCY DYREKTOR SZKOŁY </a:t>
            </a:r>
            <a:br>
              <a:rPr lang="pl-PL" b="1" dirty="0" smtClean="0"/>
            </a:br>
            <a:r>
              <a:rPr lang="pl-PL" b="1" dirty="0" smtClean="0"/>
              <a:t>I WYCHOWAWCY KLAS 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335840" y="1459024"/>
            <a:ext cx="5184143" cy="576262"/>
          </a:xfrm>
        </p:spPr>
        <p:txBody>
          <a:bodyPr/>
          <a:lstStyle/>
          <a:p>
            <a:pPr algn="ctr"/>
            <a:r>
              <a:rPr lang="pl-PL" dirty="0" smtClean="0"/>
              <a:t> </a:t>
            </a:r>
            <a:endParaRPr lang="pl-PL" sz="2800" dirty="0"/>
          </a:p>
        </p:txBody>
      </p:sp>
      <p:pic>
        <p:nvPicPr>
          <p:cNvPr id="4098" name="Picture 2" descr="mgr Izabela Jac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32624" y="2526627"/>
            <a:ext cx="2875404" cy="287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gr Barbara Jur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3" y="1396236"/>
            <a:ext cx="1276108" cy="127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gr Karolina Su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898" y="4354081"/>
            <a:ext cx="1276108" cy="127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gr Izabela Sekuł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83" y="3077973"/>
            <a:ext cx="1276108" cy="127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gr Patrycja Piotrowsk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40" y="4759711"/>
            <a:ext cx="1284640" cy="128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gr Sylwia Mrzygłó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330" y="2651154"/>
            <a:ext cx="1313175" cy="131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gr Natalia Herte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183" y="4573073"/>
            <a:ext cx="1276108" cy="127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gr Dorota Chiniewicz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6" y="1888573"/>
            <a:ext cx="1335380" cy="127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gr Emilia Gierczyńsk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951" y="4652336"/>
            <a:ext cx="1258412" cy="125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gr Anita Chimiak 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1461" y="2155262"/>
            <a:ext cx="1291552" cy="133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gr Barbara Jurek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250" y="1459024"/>
            <a:ext cx="1276108" cy="127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mgr Karolina Sutor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7535" y="4416869"/>
            <a:ext cx="1276108" cy="127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mgr Izabela Sekuł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20" y="3140761"/>
            <a:ext cx="1276108" cy="127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mgr Patrycja Piotrowska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477" y="4822499"/>
            <a:ext cx="1284640" cy="128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mgr Sylwia Mrzygłód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6967" y="2713942"/>
            <a:ext cx="1313175" cy="131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mgr Natalia Hertel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820" y="4635861"/>
            <a:ext cx="1276108" cy="127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mgr Dorota Chiniewicz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8263" y="1951361"/>
            <a:ext cx="1335380" cy="127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mgr Emilia Gierczyńska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6588" y="4715124"/>
            <a:ext cx="1258412" cy="125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mgr Anita Chimiak 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0098" y="2218050"/>
            <a:ext cx="1291552" cy="133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07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5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5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5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250"/>
                            </p:stCondLst>
                            <p:childTnLst>
                              <p:par>
                                <p:cTn id="7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5.googleusercontent.com/tJX9cwXAaDlDTeiyVKCFnXZ1KC0GnTvR93ievkx2EQ_IKAv0ZJ9y-Dy2dgG_VrhrrdzI_ZNeSVpx6XuGDfUqS9vRyR9YiL-WMNi_BvlAmGLHLki_ljTZC-SSDHNXpEJoefQuIfiZY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22" y="1358720"/>
            <a:ext cx="7728819" cy="348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/>
              <a:t>d</a:t>
            </a:r>
            <a:r>
              <a:rPr lang="pl-PL" sz="8000" dirty="0" smtClean="0"/>
              <a:t>awniej i dziś</a:t>
            </a:r>
            <a:endParaRPr lang="pl-PL" sz="8000" dirty="0"/>
          </a:p>
        </p:txBody>
      </p:sp>
      <p:pic>
        <p:nvPicPr>
          <p:cNvPr id="2" name="Metallica-The-Unforgiv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9692" y="6041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8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2968" y="452845"/>
            <a:ext cx="8596668" cy="845713"/>
          </a:xfrm>
        </p:spPr>
        <p:txBody>
          <a:bodyPr/>
          <a:lstStyle/>
          <a:p>
            <a:r>
              <a:rPr lang="pl-PL" b="1" dirty="0" smtClean="0"/>
              <a:t>ROBÓTKI RĘCZNE</a:t>
            </a:r>
            <a:endParaRPr lang="pl-PL" b="1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6358" y="1576769"/>
            <a:ext cx="4684944" cy="4441717"/>
          </a:xfrm>
          <a:prstGeom prst="rect">
            <a:avLst/>
          </a:prstGeom>
        </p:spPr>
      </p:pic>
      <p:pic>
        <p:nvPicPr>
          <p:cNvPr id="6146" name="Picture 2" descr="Może być zdjęciem przedstawiającym 1 osob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7354" y="1426742"/>
            <a:ext cx="4741769" cy="47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2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0215" y="191005"/>
            <a:ext cx="5320281" cy="1320800"/>
          </a:xfrm>
        </p:spPr>
        <p:txBody>
          <a:bodyPr/>
          <a:lstStyle/>
          <a:p>
            <a:r>
              <a:rPr lang="pl-PL" b="1" dirty="0" smtClean="0"/>
              <a:t>TANIEC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53773" y="1511805"/>
            <a:ext cx="4185623" cy="576262"/>
          </a:xfrm>
        </p:spPr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1398" y="851405"/>
            <a:ext cx="4764089" cy="3496130"/>
          </a:xfrm>
          <a:prstGeom prst="rect">
            <a:avLst/>
          </a:prstGeom>
        </p:spPr>
      </p:pic>
      <p:pic>
        <p:nvPicPr>
          <p:cNvPr id="8196" name="Picture 4" descr="Obrazek 2018-03-23 18:35:0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8669" y="3058845"/>
            <a:ext cx="5066720" cy="347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85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448" y="426720"/>
            <a:ext cx="8596668" cy="1320800"/>
          </a:xfrm>
        </p:spPr>
        <p:txBody>
          <a:bodyPr/>
          <a:lstStyle/>
          <a:p>
            <a:r>
              <a:rPr lang="pl-PL" b="1" dirty="0" smtClean="0"/>
              <a:t>ZABAWY NA ŚNIEGU</a:t>
            </a:r>
            <a:endParaRPr lang="pl-PL" b="1" dirty="0"/>
          </a:p>
        </p:txBody>
      </p:sp>
      <p:pic>
        <p:nvPicPr>
          <p:cNvPr id="7170" name="Picture 2" descr="Obrazek 2021-02-28 20:45:56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189140" y="3367366"/>
            <a:ext cx="5293719" cy="297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48" y="1205605"/>
            <a:ext cx="4722515" cy="314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77334" y="609600"/>
            <a:ext cx="6728018" cy="755561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POCZĄTKI SZKOŁY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303847" y="1194024"/>
            <a:ext cx="8596668" cy="635431"/>
          </a:xfrm>
        </p:spPr>
        <p:txBody>
          <a:bodyPr/>
          <a:lstStyle/>
          <a:p>
            <a:pPr marL="0" indent="0" algn="ctr">
              <a:buNone/>
            </a:pPr>
            <a:r>
              <a:rPr lang="pl-PL" sz="2000" dirty="0" smtClean="0"/>
              <a:t>1 WRZEŚNIA 1945R. 4-LETNIA SZKOŁA Z ŁĄCZONYMI ODDZIAŁAMI</a:t>
            </a:r>
          </a:p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579549" y="2588654"/>
            <a:ext cx="4842457" cy="355920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008" y="1671197"/>
            <a:ext cx="3618962" cy="50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2386" y="247704"/>
            <a:ext cx="8596668" cy="652530"/>
          </a:xfrm>
        </p:spPr>
        <p:txBody>
          <a:bodyPr>
            <a:normAutofit/>
          </a:bodyPr>
          <a:lstStyle/>
          <a:p>
            <a:r>
              <a:rPr lang="pl-PL" b="1" dirty="0" smtClean="0"/>
              <a:t>PRACE TECHNICZNE</a:t>
            </a:r>
            <a:endParaRPr lang="pl-PL" b="1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2386" y="1321891"/>
            <a:ext cx="4886852" cy="3608752"/>
          </a:xfrm>
          <a:prstGeom prst="rect">
            <a:avLst/>
          </a:prstGeom>
        </p:spPr>
      </p:pic>
      <p:pic>
        <p:nvPicPr>
          <p:cNvPr id="9218" name="Picture 2" descr="https://cloud7q.edupage.org/cloud?z%3Aa%2BImUdtr1oHq0KTR1OegwWbLS2tn8nENFPTaNus5en6MRL7bAT0hlzHrv4DlLlK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68252" y="3126267"/>
            <a:ext cx="5012120" cy="345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8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WYKOPKI </a:t>
            </a:r>
            <a:endParaRPr lang="pl-PL" b="1" dirty="0"/>
          </a:p>
        </p:txBody>
      </p:sp>
      <p:pic>
        <p:nvPicPr>
          <p:cNvPr id="10244" name="Picture 4" descr="https://lh6.googleusercontent.com/Se2uQ00cYGnfPE03NKbrkTxGxUbZiNqfs6E6hd28K5qfl7v30o7jRSb61A9lOn3Sf82djXOjKOWkaShbpbMpk3tvAGrrnufvvm9j4baHYz_03RfS-x5tm1DLH-iqg5ZYLaWQ6HSIpu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93" y="2173862"/>
            <a:ext cx="3995118" cy="399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765" y="1641106"/>
            <a:ext cx="4186237" cy="2792101"/>
          </a:xfrm>
        </p:spPr>
      </p:pic>
    </p:spTree>
    <p:extLst>
      <p:ext uri="{BB962C8B-B14F-4D97-AF65-F5344CB8AC3E}">
        <p14:creationId xmlns:p14="http://schemas.microsoft.com/office/powerpoint/2010/main" val="229793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548988" y="167425"/>
            <a:ext cx="8852589" cy="967912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SZKOŁA OCZAMI NASZYCH UCZNIÓW</a:t>
            </a:r>
            <a:endParaRPr lang="pl-PL" sz="3600" b="1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87" y="2781017"/>
            <a:ext cx="4777189" cy="373896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827" y="1598976"/>
            <a:ext cx="4736514" cy="346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5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243" y="103031"/>
            <a:ext cx="5148712" cy="29106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281" y="3083471"/>
            <a:ext cx="4570908" cy="370550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95" y="3145089"/>
            <a:ext cx="4517430" cy="371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160338"/>
            <a:ext cx="9813925" cy="1320800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 smtClean="0"/>
              <a:t> W NASZEJ SZKOLE STAWIAMY NA</a:t>
            </a:r>
            <a:r>
              <a:rPr lang="pl-PL" sz="4400" dirty="0"/>
              <a:t/>
            </a:r>
            <a:br>
              <a:rPr lang="pl-PL" sz="4400" dirty="0"/>
            </a:br>
            <a:r>
              <a:rPr lang="pl-PL" sz="4400" dirty="0"/>
              <a:t/>
            </a:r>
            <a:br>
              <a:rPr lang="pl-PL" sz="4400" dirty="0"/>
            </a:br>
            <a:endParaRPr lang="pl-PL" sz="4400" dirty="0"/>
          </a:p>
        </p:txBody>
      </p:sp>
      <p:sp>
        <p:nvSpPr>
          <p:cNvPr id="7" name="AutoShape 2" descr="COVID-19 a szkolenia BH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074" name="Picture 2" descr="Brak dostępnego opisu zdjęcia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" t="-4963"/>
          <a:stretch/>
        </p:blipFill>
        <p:spPr bwMode="auto">
          <a:xfrm>
            <a:off x="155575" y="973440"/>
            <a:ext cx="10011313" cy="4938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61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420056" y="-8362"/>
            <a:ext cx="10515600" cy="662781"/>
          </a:xfrm>
        </p:spPr>
        <p:txBody>
          <a:bodyPr>
            <a:normAutofit/>
          </a:bodyPr>
          <a:lstStyle/>
          <a:p>
            <a:r>
              <a:rPr lang="pl-PL" b="1" dirty="0" smtClean="0"/>
              <a:t>WSPÓŁPRACĘ </a:t>
            </a:r>
            <a:endParaRPr lang="pl-PL" dirty="0"/>
          </a:p>
        </p:txBody>
      </p:sp>
      <p:pic>
        <p:nvPicPr>
          <p:cNvPr id="12290" name="Picture 2" descr="https://lh5.googleusercontent.com/4OsIxqtnF_NAl2C2Svirt1w2qWwrSLCSk3erurjl2iJ-aZPStfXtKzQ7mfKRO2ZqG7E77LlblKvePp-y0Zuix-SBVIb6p_6QYvzWpl8n_e_1VlF1566nCHwdvyh4xUvLNDfulPELW6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60" y="864912"/>
            <a:ext cx="4240696" cy="2572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oże być zdjęciem przedstawiającym 11 osó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688" y="650449"/>
            <a:ext cx="4834864" cy="2880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że być zdjęciem przedstawiającym 18 osób i uśmiechnięci ludzi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191" y="3654320"/>
            <a:ext cx="4160031" cy="3176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oże być zdjęciem przedstawiającym 4 osoby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910" y="3684908"/>
            <a:ext cx="4982481" cy="311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9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18165" y="0"/>
            <a:ext cx="4165227" cy="859933"/>
          </a:xfrm>
        </p:spPr>
        <p:txBody>
          <a:bodyPr/>
          <a:lstStyle/>
          <a:p>
            <a:r>
              <a:rPr lang="pl-PL" b="1" dirty="0" smtClean="0"/>
              <a:t>EMPATIĘ</a:t>
            </a:r>
            <a:endParaRPr lang="pl-PL" dirty="0"/>
          </a:p>
        </p:txBody>
      </p:sp>
      <p:pic>
        <p:nvPicPr>
          <p:cNvPr id="13314" name="Picture 2" descr="https://lh5.googleusercontent.com/qL7WRqcEF4zV3aNUypW6pQrjSfw0PfZlOOYjjyhCjqUujF7B-6CsdoB9doGiQUpNZfti74-E2EU-yeKKiPFjrFkXGswluC7BKDwr87qwNVepmuPDCNm4EsD-jJT-7O9PaACBZvBPnJ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8" y="695630"/>
            <a:ext cx="4162033" cy="2678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oże być zdjęciem przedstawiającym 2 osoby, kwiat i w budynk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33" y="598005"/>
            <a:ext cx="4640284" cy="3071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poz4-1.fna.fbcdn.net/v/t1.6435-0/s600x600/54519135_1181042135401996_3738737153920729088_n.jpg?_nc_cat=104&amp;ccb=1-3&amp;_nc_sid=730e14&amp;_nc_ohc=gd0a46Dv5rMAX9ACiqb&amp;_nc_ht=scontent.fpoz4-1.fna&amp;tp=7&amp;oh=f893f111174ed2acbd6ee9d11b6a9515&amp;oe=60E76A5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8" y="3740751"/>
            <a:ext cx="4790267" cy="3104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że być zdjęciem przedstawiającym 4 osoby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7161" y="4074009"/>
            <a:ext cx="3876708" cy="2365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lh5.googleusercontent.com/qL7WRqcEF4zV3aNUypW6pQrjSfw0PfZlOOYjjyhCjqUujF7B-6CsdoB9doGiQUpNZfti74-E2EU-yeKKiPFjrFkXGswluC7BKDwr87qwNVepmuPDCNm4EsD-jJT-7O9PaACBZvBPnJk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65" y="708697"/>
            <a:ext cx="4162033" cy="2678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oże być zdjęciem przedstawiającym 2 osoby, kwiat i w budynku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490" y="611072"/>
            <a:ext cx="4640284" cy="3071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content.fpoz4-1.fna.fbcdn.net/v/t1.6435-0/s600x600/54519135_1181042135401996_3738737153920729088_n.jpg?_nc_cat=104&amp;ccb=1-3&amp;_nc_sid=730e14&amp;_nc_ohc=gd0a46Dv5rMAX9ACiqb&amp;_nc_ht=scontent.fpoz4-1.fna&amp;tp=7&amp;oh=f893f111174ed2acbd6ee9d11b6a9515&amp;oe=60E76A5B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65" y="3753818"/>
            <a:ext cx="4790267" cy="3104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3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595688" y="0"/>
            <a:ext cx="5535433" cy="893763"/>
          </a:xfrm>
        </p:spPr>
        <p:txBody>
          <a:bodyPr/>
          <a:lstStyle/>
          <a:p>
            <a:r>
              <a:rPr lang="pl-PL" b="1" dirty="0" smtClean="0"/>
              <a:t>KREATYWNOŚĆ</a:t>
            </a:r>
            <a:endParaRPr lang="pl-PL" dirty="0"/>
          </a:p>
        </p:txBody>
      </p:sp>
      <p:pic>
        <p:nvPicPr>
          <p:cNvPr id="14340" name="Picture 4" descr="https://lh4.googleusercontent.com/eeY4jvE1dL-iSwSEUtZbJtDxAI51qNPARdaIul1L2efuI3m-N6xGjerAZQJxsqd-xiiqHKKnTCjNS3IV3BLO_JFxFHfARb3mwUuZbcpOEU9VVxCIoZOGimtCd-5uRi6i_4nUhcozil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67" y="616903"/>
            <a:ext cx="4548191" cy="2885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950" y="707056"/>
            <a:ext cx="4729454" cy="2832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50" y="3539828"/>
            <a:ext cx="4831339" cy="3302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Może być zdjęciem przedstawiającym 7 osób i uśmiechnięci ludzi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0225" y="3966056"/>
            <a:ext cx="4183584" cy="2743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83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06448" y="84969"/>
            <a:ext cx="3760303" cy="1325563"/>
          </a:xfrm>
        </p:spPr>
        <p:txBody>
          <a:bodyPr/>
          <a:lstStyle/>
          <a:p>
            <a:r>
              <a:rPr lang="pl-PL" b="1" dirty="0" smtClean="0"/>
              <a:t>DEMOKRACJĘ </a:t>
            </a:r>
            <a:endParaRPr lang="pl-PL" dirty="0"/>
          </a:p>
        </p:txBody>
      </p:sp>
      <p:pic>
        <p:nvPicPr>
          <p:cNvPr id="15362" name="Picture 2" descr="https://lh5.googleusercontent.com/H2Lhn-EmFSrX9JOnqFcCETpsDg0X2K8tpDylXqRHjRqQFodkBg7G79imybz8Aq_Ge_sYGIrITif-Yi16A6XSBTOzbRefVBXo7f2vSLwMSKAl561KwWI7CJw_BiifK9ZPJDSXKO-iua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309" y="1059478"/>
            <a:ext cx="4150356" cy="2311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Może być zdjęciem przedstawiającym 1 osob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884" y="799409"/>
            <a:ext cx="4619733" cy="2704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oże być zdjęciem przedstawiającym 2 osob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309" y="3468947"/>
            <a:ext cx="5052993" cy="3372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oże być zdjęciem przedstawiającym 3 osoby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8631" y="3851170"/>
            <a:ext cx="4061017" cy="2584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45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8541" y="0"/>
            <a:ext cx="6686980" cy="785247"/>
          </a:xfrm>
        </p:spPr>
        <p:txBody>
          <a:bodyPr/>
          <a:lstStyle/>
          <a:p>
            <a:r>
              <a:rPr lang="pl-PL" b="1" dirty="0" smtClean="0"/>
              <a:t>AKTYWNOŚĆ FIZYCZNĄ</a:t>
            </a:r>
            <a:endParaRPr lang="pl-PL" dirty="0"/>
          </a:p>
        </p:txBody>
      </p:sp>
      <p:pic>
        <p:nvPicPr>
          <p:cNvPr id="16386" name="Picture 2" descr="https://lh5.googleusercontent.com/fyIw6Aq5O5t8mN3UhIE4jvQ4V9cde8lBhma3F0cqhTUMDLYYuZbdFVkmxyg_eYSsAf7NpbbKRipYyNJAqWkFcfMQDA6FMD4rh4-goAh1b8EfkCDFeFj8JhRskyTXO_08FJSBt_87gD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2368"/>
            <a:ext cx="5423650" cy="3164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oże być zdjęciem przedstawiającym 2 osob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3650" y="1327615"/>
            <a:ext cx="4931920" cy="4649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oże być zdjęciem przedstawiającym 6 osób i uśmiechnięci ludzi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00" y="3859522"/>
            <a:ext cx="4828550" cy="2998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5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625" y="185040"/>
            <a:ext cx="990385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W 1950 ROKU DO SZKOŁY UCZĘSZCZA 91 UCZNIÓW, </a:t>
            </a:r>
            <a:br>
              <a:rPr lang="pl-PL" b="1" dirty="0" smtClean="0"/>
            </a:br>
            <a:r>
              <a:rPr lang="pl-PL" b="1" dirty="0" smtClean="0"/>
              <a:t>            NAUCZA 3 NAUCZYCIELI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4" y="2897014"/>
            <a:ext cx="5138671" cy="32194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223" y="1262131"/>
            <a:ext cx="3797217" cy="543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3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4760" y="238304"/>
            <a:ext cx="4063102" cy="1029348"/>
          </a:xfrm>
        </p:spPr>
        <p:txBody>
          <a:bodyPr/>
          <a:lstStyle/>
          <a:p>
            <a:r>
              <a:rPr lang="pl-PL" b="1" dirty="0" smtClean="0"/>
              <a:t>ROZWÓJ PASJI</a:t>
            </a:r>
            <a:endParaRPr lang="pl-PL" dirty="0"/>
          </a:p>
        </p:txBody>
      </p:sp>
      <p:pic>
        <p:nvPicPr>
          <p:cNvPr id="17410" name="Picture 2" descr="https://lh3.googleusercontent.com/WBSPsWuYvdZlMKRG_k4JFD1R85Pk07DmsE9_jOa9zdKDhTQuNnB3FkdLB520wo3Jgg2bRFb7Vjy0X2c2MfGkemrG3LI9FsFDUb8BrH2-mgGj-ENLnDRRt0UJa9XfTWhRM1hErgFkLp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477" y="931937"/>
            <a:ext cx="4680890" cy="5304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Może być zdjęciem przedstawiającym 2 osob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862" y="752978"/>
            <a:ext cx="4790674" cy="2601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oże być zdjęciem przedstawiającym 4 osob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0777" y="3676857"/>
            <a:ext cx="4597759" cy="2914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90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51309" y="96534"/>
            <a:ext cx="5332083" cy="1325563"/>
          </a:xfrm>
        </p:spPr>
        <p:txBody>
          <a:bodyPr/>
          <a:lstStyle/>
          <a:p>
            <a:r>
              <a:rPr lang="pl-PL" b="1" dirty="0" smtClean="0"/>
              <a:t>AKTYWNĄ EDUKACJĘ</a:t>
            </a:r>
            <a:endParaRPr lang="pl-PL" dirty="0"/>
          </a:p>
        </p:txBody>
      </p:sp>
      <p:pic>
        <p:nvPicPr>
          <p:cNvPr id="18434" name="Picture 2" descr="https://lh5.googleusercontent.com/5DWf3AwxuNU4A41269f30gX5f9UvAvhnJMRG7I2LPoa6a1GY9n30rFjD-8s_QxAajv66bdQL5IrQ4X_n2viCPkvFsQhju9K9_EK_dkpdtixVxDyWqm9wd3v_fUL-Rn41f70vEqNye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" y="732383"/>
            <a:ext cx="4194626" cy="2576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14" y="732383"/>
            <a:ext cx="4462751" cy="2975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Może być zdjęciem przedstawiającym 1 oso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72" y="3429087"/>
            <a:ext cx="4740742" cy="3165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oże być zdjęciem przedstawiającym 2 osob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061" y="3810051"/>
            <a:ext cx="4072905" cy="2784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04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33261" y="1"/>
            <a:ext cx="4396409" cy="824174"/>
          </a:xfrm>
        </p:spPr>
        <p:txBody>
          <a:bodyPr/>
          <a:lstStyle/>
          <a:p>
            <a:r>
              <a:rPr lang="pl-PL" b="1" dirty="0" smtClean="0"/>
              <a:t>BEZPIECZEŃSTWO</a:t>
            </a:r>
            <a:endParaRPr lang="pl-PL" dirty="0"/>
          </a:p>
        </p:txBody>
      </p:sp>
      <p:pic>
        <p:nvPicPr>
          <p:cNvPr id="19460" name="Picture 4" descr="https://lh3.googleusercontent.com/gRjCEYx1oCjLLh2QliAj_5gRkV0jJauclmlr6jrdeWWihrP2NuNvGIN5k6BVgeeQCfeexmScAVyREeyDqvz9XUJiXlNuN87Y73BThJ6IHoFu3-9jTXcBJqKscPs0uOFMEjFkj1QpyO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161" y="3668115"/>
            <a:ext cx="5169313" cy="3153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Może być zdjęciem przedstawiającym 10 osó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572" y="412088"/>
            <a:ext cx="4876961" cy="2843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oże być zdjęciem przedstawiającym 29 osób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078" y="582029"/>
            <a:ext cx="5010287" cy="2916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oże być zdjęciem przedstawiającym 2 osoby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3979" y="3668115"/>
            <a:ext cx="4753782" cy="3153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65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94381" y="0"/>
            <a:ext cx="5127647" cy="1325563"/>
          </a:xfrm>
        </p:spPr>
        <p:txBody>
          <a:bodyPr/>
          <a:lstStyle/>
          <a:p>
            <a:r>
              <a:rPr lang="pl-PL" b="1" dirty="0" smtClean="0"/>
              <a:t>POZNAWANIE  ŚWIATA</a:t>
            </a:r>
            <a:endParaRPr lang="pl-PL" dirty="0"/>
          </a:p>
        </p:txBody>
      </p:sp>
      <p:pic>
        <p:nvPicPr>
          <p:cNvPr id="20482" name="Picture 2" descr="https://lh3.googleusercontent.com/LcjjM0klHxjFzN4RhWoCk1mYn2I4VDREFzRIA4bqP4_le04Ln4Cb2ye_cjoQ0qrSj4ecZp1thxF98ZnOb53SwgIVQ-L9MgLI2a1drAKBc1YMg7m5EuSYGjRf4f6Fsr0-9FvAn0nXI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662781"/>
            <a:ext cx="5416118" cy="2841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Może być zdjęciem przedstawiającym 2 oso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39" y="762854"/>
            <a:ext cx="3956577" cy="2741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oże być zdjęciem przedstawiającym 3 osoby i uśmiechnięci ludz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181" y="3587858"/>
            <a:ext cx="4126150" cy="2817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Może być zdjęciem przedstawiającym 4 osoby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298" y="3587858"/>
            <a:ext cx="5320192" cy="3270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lh3.googleusercontent.com/LcjjM0klHxjFzN4RhWoCk1mYn2I4VDREFzRIA4bqP4_le04Ln4Cb2ye_cjoQ0qrSj4ecZp1thxF98ZnOb53SwgIVQ-L9MgLI2a1drAKBc1YMg7m5EuSYGjRf4f6Fsr0-9FvAn0nXI8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28" y="674985"/>
            <a:ext cx="5416118" cy="2841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oże być zdjęciem przedstawiającym 2 osoby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7324" y="775058"/>
            <a:ext cx="3956577" cy="2741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oże być zdjęciem przedstawiającym 3 osoby i uśmiechnięci ludzi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1766" y="3600062"/>
            <a:ext cx="4126150" cy="2817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74390" y="0"/>
            <a:ext cx="5276427" cy="1325563"/>
          </a:xfrm>
        </p:spPr>
        <p:txBody>
          <a:bodyPr/>
          <a:lstStyle/>
          <a:p>
            <a:r>
              <a:rPr lang="pl-PL" b="1" dirty="0" smtClean="0"/>
              <a:t>OCHRONĘ PRZYRODY </a:t>
            </a:r>
            <a:endParaRPr lang="pl-PL" dirty="0"/>
          </a:p>
        </p:txBody>
      </p:sp>
      <p:pic>
        <p:nvPicPr>
          <p:cNvPr id="21506" name="Picture 2" descr="https://lh6.googleusercontent.com/-lO8282P3rNTWm4z1er9dxXIHFPY2KmT-5xQBu5cOWaWR_z9y7ahBSKLkdlG3uH9ZneixdSdRoU6IcxlqIJUGvQuIPusucbVr4vvDBfBB288cauANYKJkzIQ27CtAKfD2c_ZRhGtoU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3118">
            <a:off x="270459" y="908353"/>
            <a:ext cx="5351152" cy="2509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Brak dostępnego opisu zdjęcia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5934" y="3937922"/>
            <a:ext cx="4042890" cy="2500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rak dostępnego opisu zdjęcia.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512" y="3578254"/>
            <a:ext cx="5515400" cy="3162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8185">
            <a:off x="5832202" y="959720"/>
            <a:ext cx="4401976" cy="2509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54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11786"/>
            <a:ext cx="9458855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NAGRODĄ ZA NASZE DZIAŁANIA SĄ ZADOWOLONE TWARZE NASZYCH UCZNIÓW !!!</a:t>
            </a:r>
            <a:endParaRPr lang="pl-PL" dirty="0"/>
          </a:p>
        </p:txBody>
      </p:sp>
      <p:pic>
        <p:nvPicPr>
          <p:cNvPr id="22530" name="Picture 2" descr="https://lh3.googleusercontent.com/9gTKT-PGS0mn0b-e8FGWssS-3V6GZYfUedhrm8LnO4DMXesKz3aV3PmDNazES7sxJE4FSBqlwiK_RqHr92XeqtDNoqLrK61INld6eGx1Np013EseLBckOB9B6sk7XDPWs6ettcvzAR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398" y="2391434"/>
            <a:ext cx="2356351" cy="1691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lh4.googleusercontent.com/9ShS16pzlwFv1TkX1LQrPBuDbFYmNGpffZ6PZJB3GCfW48cK1Gta4m8FnddRFLUtGqTy85TMnuYqCCNB1NxfiOcp5v9jbY70v39PmdGXXaGdPmt0rOnDN5UDBzmGNvPangQ_bGep_v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8749" y="1369687"/>
            <a:ext cx="2625250" cy="1916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lh5.googleusercontent.com/jGmjibwwhPl06Avgx7zooNEydrqcsp62Ljl7KKqKrEsn7Ywkl1S6icGYcmkumZTveBrg_fBw2sws_DYntzAiOctL7D9YK-_jq5YxUerXC138jtQZi-ZJGQbTb7oc30vbtB61WOwsu1U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850334" y="4941888"/>
            <a:ext cx="2564105" cy="1632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17" y="3168892"/>
            <a:ext cx="2744877" cy="1916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98" y="4750789"/>
            <a:ext cx="2502166" cy="2014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6156" y="5140453"/>
            <a:ext cx="2742675" cy="166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438" y="1256286"/>
            <a:ext cx="2723417" cy="1813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955" y="3417920"/>
            <a:ext cx="2630850" cy="1667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5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18646" y="2047741"/>
            <a:ext cx="8139447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l-PL" sz="3200" b="1" dirty="0">
                <a:hlinkClick r:id="rId2"/>
              </a:rPr>
              <a:t>https://sp1smolnica.edupage.org</a:t>
            </a:r>
            <a:r>
              <a:rPr lang="pl-PL" sz="3200" b="1" dirty="0" smtClean="0">
                <a:hlinkClick r:id="rId2"/>
              </a:rPr>
              <a:t>/</a:t>
            </a:r>
            <a:endParaRPr lang="pl-PL" sz="3200" b="1" dirty="0" smtClean="0"/>
          </a:p>
          <a:p>
            <a:endParaRPr lang="pl-PL" sz="3200" b="1" dirty="0"/>
          </a:p>
          <a:p>
            <a:r>
              <a:rPr lang="pl-PL" sz="3200" b="1" dirty="0">
                <a:hlinkClick r:id="rId3"/>
              </a:rPr>
              <a:t>https://</a:t>
            </a:r>
            <a:r>
              <a:rPr lang="pl-PL" sz="3200" b="1" dirty="0" smtClean="0">
                <a:solidFill>
                  <a:srgbClr val="C00000"/>
                </a:solidFill>
                <a:hlinkClick r:id="rId3"/>
              </a:rPr>
              <a:t>www.facebook.com/SzkołaPodstawowaNr1im.MłodychTalentóww</a:t>
            </a:r>
            <a:r>
              <a:rPr lang="pl-PL" sz="3200" b="1" dirty="0" smtClean="0">
                <a:solidFill>
                  <a:srgbClr val="C00000"/>
                </a:solidFill>
              </a:rPr>
              <a:t>Smolnicy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7836" y="416417"/>
            <a:ext cx="9381066" cy="13208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pl-PL" b="1" dirty="0" smtClean="0"/>
              <a:t>WIĘCEJ WYDARZEŃ Z ŻYCIA SZKOŁY ZNAJDZIESZ WCHODZĄC NA NASZE STRONY INTERNETOWE</a:t>
            </a:r>
            <a:endParaRPr lang="pl-PL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998324" y="5396248"/>
            <a:ext cx="2153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2800" b="1" dirty="0" smtClean="0">
                <a:solidFill>
                  <a:schemeClr val="accent1"/>
                </a:solidFill>
              </a:rPr>
              <a:t>Zapraszamy</a:t>
            </a:r>
            <a:endParaRPr lang="pl-PL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0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85185E-6 L -2.916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7151" y="1149531"/>
            <a:ext cx="8596668" cy="5078549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b="1" dirty="0" smtClean="0"/>
              <a:t>Dziękujemy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45500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3898" y="39853"/>
            <a:ext cx="8596668" cy="759854"/>
          </a:xfrm>
        </p:spPr>
        <p:txBody>
          <a:bodyPr/>
          <a:lstStyle/>
          <a:p>
            <a:r>
              <a:rPr lang="pl-PL" b="1" dirty="0" smtClean="0"/>
              <a:t> 01.09.1952R.   SZKOŁA LICZY 7 KLAS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367" y="914031"/>
            <a:ext cx="4275812" cy="27336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734" y="3801883"/>
            <a:ext cx="4865598" cy="305611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533" y="914031"/>
            <a:ext cx="4548805" cy="28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300507"/>
            <a:ext cx="8596668" cy="742682"/>
          </a:xfrm>
        </p:spPr>
        <p:txBody>
          <a:bodyPr/>
          <a:lstStyle/>
          <a:p>
            <a:r>
              <a:rPr lang="pl-PL" b="1" dirty="0" smtClean="0"/>
              <a:t>01.09.1967R.  SZKOŁA LICZY 8 KLAS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627" y="1134019"/>
            <a:ext cx="4363646" cy="270870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3516">
            <a:off x="2691684" y="4028633"/>
            <a:ext cx="5795493" cy="273921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668" y="865635"/>
            <a:ext cx="4315636" cy="280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008" y="155413"/>
            <a:ext cx="9237375" cy="1320800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/>
              <a:t>1979R. PODWYŻSZENIE STRUKTURY </a:t>
            </a:r>
            <a:br>
              <a:rPr lang="pl-PL" b="1" dirty="0" smtClean="0"/>
            </a:br>
            <a:r>
              <a:rPr lang="pl-PL" b="1" dirty="0" smtClean="0"/>
              <a:t>   ORGANIZACYJNEJ DO 6 KLAS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826" y="1476213"/>
            <a:ext cx="7782887" cy="525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5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" y="361405"/>
            <a:ext cx="9863929" cy="98738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         1980R. PODWYŻSZENIE STRUKTURY  						ORGANIZACYJNEJ DO 8 KLAS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2130" y="2099257"/>
            <a:ext cx="6877319" cy="430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1988R. ROZBUDOWA BUDYNKU SZKOŁY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63" y="1829423"/>
            <a:ext cx="3240185" cy="435825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1532049"/>
            <a:ext cx="4050766" cy="518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5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seta">
  <a:themeElements>
    <a:clrScheme name="Żółtopomarańczowy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Faseta</Template>
  <TotalTime>1240</TotalTime>
  <Words>261</Words>
  <Application>Microsoft Office PowerPoint</Application>
  <PresentationFormat>Panoramiczny</PresentationFormat>
  <Paragraphs>102</Paragraphs>
  <Slides>47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2" baseType="lpstr">
      <vt:lpstr>Arial</vt:lpstr>
      <vt:lpstr>Bookman Old Style</vt:lpstr>
      <vt:lpstr>Trebuchet MS</vt:lpstr>
      <vt:lpstr>Wingdings 3</vt:lpstr>
      <vt:lpstr>Faseta</vt:lpstr>
      <vt:lpstr>Szkoła Podstawowa Nr 1  im. Młodych Talentów w Smolnicy</vt:lpstr>
      <vt:lpstr>OSIEDLEŃCY</vt:lpstr>
      <vt:lpstr>POCZĄTKI SZKOŁY  </vt:lpstr>
      <vt:lpstr>W 1950 ROKU DO SZKOŁY UCZĘSZCZA 91 UCZNIÓW,              NAUCZA 3 NAUCZYCIELI</vt:lpstr>
      <vt:lpstr> 01.09.1952R.   SZKOŁA LICZY 7 KLAS</vt:lpstr>
      <vt:lpstr>01.09.1967R.  SZKOŁA LICZY 8 KLAS</vt:lpstr>
      <vt:lpstr>1979R. PODWYŻSZENIE STRUKTURY     ORGANIZACYJNEJ DO 6 KLAS</vt:lpstr>
      <vt:lpstr>         1980R. PODWYŻSZENIE STRUKTURY        ORGANIZACYJNEJ DO 8 KLAS</vt:lpstr>
      <vt:lpstr>1988R. ROZBUDOWA BUDYNKU SZKOŁY</vt:lpstr>
      <vt:lpstr>1.09.1999R. SZKOŁA LICZY 6 KLAS</vt:lpstr>
      <vt:lpstr>2004R. OTWARCIE HALI SPORTOWEJ </vt:lpstr>
      <vt:lpstr>2014R. REMONT KUCHNI I ŚWIETLICY SZKOLNEJ</vt:lpstr>
      <vt:lpstr>2014R. REMONT SZATNI</vt:lpstr>
      <vt:lpstr>1.09.2017R. POWRÓT DO OŚMIOKLASOWEJ                                    STRUKTURY SZKOŁY</vt:lpstr>
      <vt:lpstr>2018R. MOBILNA PRACOWNIA KOMPUTEROWA</vt:lpstr>
      <vt:lpstr>2018R. OTWARCIE BOISKA </vt:lpstr>
      <vt:lpstr>2018R. OTWARCIE GABINETU TERAPII</vt:lpstr>
      <vt:lpstr>2018R. REMONT BIBLIOTEKI </vt:lpstr>
      <vt:lpstr>2019R. OTWARCIE GABINETU PIELĘGNIARKI </vt:lpstr>
      <vt:lpstr>2020R. BUDOWA PLACU APELOWEGO </vt:lpstr>
      <vt:lpstr>OBECNE GRONO PEDAGOGICZNE</vt:lpstr>
      <vt:lpstr>PRACOWNICY OBSŁUGI I ADMINISTRACJI</vt:lpstr>
      <vt:lpstr>ABSOLWENCI, A ZARAZEM NAUCZYCIELE NASZEJ SZKOŁY</vt:lpstr>
      <vt:lpstr>KADRA KIEROWNICZA  </vt:lpstr>
      <vt:lpstr>OBECNIE URZĘDUJĄCY DYREKTOR SZKOŁY  I WYCHOWAWCY KLAS </vt:lpstr>
      <vt:lpstr>Prezentacja programu PowerPoint</vt:lpstr>
      <vt:lpstr>ROBÓTKI RĘCZNE</vt:lpstr>
      <vt:lpstr>TANIEC</vt:lpstr>
      <vt:lpstr>ZABAWY NA ŚNIEGU</vt:lpstr>
      <vt:lpstr>PRACE TECHNICZNE</vt:lpstr>
      <vt:lpstr>WYKOPKI </vt:lpstr>
      <vt:lpstr>SZKOŁA OCZAMI NASZYCH UCZNIÓW</vt:lpstr>
      <vt:lpstr>Prezentacja programu PowerPoint</vt:lpstr>
      <vt:lpstr> W NASZEJ SZKOLE STAWIAMY NA  </vt:lpstr>
      <vt:lpstr>WSPÓŁPRACĘ </vt:lpstr>
      <vt:lpstr>EMPATIĘ</vt:lpstr>
      <vt:lpstr>KREATYWNOŚĆ</vt:lpstr>
      <vt:lpstr>DEMOKRACJĘ </vt:lpstr>
      <vt:lpstr>AKTYWNOŚĆ FIZYCZNĄ</vt:lpstr>
      <vt:lpstr>ROZWÓJ PASJI</vt:lpstr>
      <vt:lpstr>AKTYWNĄ EDUKACJĘ</vt:lpstr>
      <vt:lpstr>BEZPIECZEŃSTWO</vt:lpstr>
      <vt:lpstr>POZNAWANIE  ŚWIATA</vt:lpstr>
      <vt:lpstr>OCHRONĘ PRZYRODY </vt:lpstr>
      <vt:lpstr>NAGRODĄ ZA NASZE DZIAŁANIA SĄ ZADOWOLONE TWARZE NASZYCH UCZNIÓW !!!</vt:lpstr>
      <vt:lpstr>WIĘCEJ WYDARZEŃ Z ŻYCIA SZKOŁY ZNAJDZIESZ WCHODZĄC NA NASZE STRONY INTERNETOWE</vt:lpstr>
      <vt:lpstr>     Dziękujemy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Podstawowa Nr 1 im. Młodych Talentów w Smolnicy</dc:title>
  <dc:creator>sp1sm</dc:creator>
  <cp:lastModifiedBy>nauczyciel</cp:lastModifiedBy>
  <cp:revision>95</cp:revision>
  <dcterms:created xsi:type="dcterms:W3CDTF">2021-03-10T20:29:55Z</dcterms:created>
  <dcterms:modified xsi:type="dcterms:W3CDTF">2021-06-22T19:31:50Z</dcterms:modified>
</cp:coreProperties>
</file>